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15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33756" y="720851"/>
            <a:ext cx="437515" cy="474345"/>
          </a:xfrm>
          <a:custGeom>
            <a:avLst/>
            <a:gdLst/>
            <a:ahLst/>
            <a:cxnLst/>
            <a:rect l="l" t="t" r="r" b="b"/>
            <a:pathLst>
              <a:path w="437515" h="474344">
                <a:moveTo>
                  <a:pt x="0" y="473963"/>
                </a:moveTo>
                <a:lnTo>
                  <a:pt x="437388" y="473963"/>
                </a:lnTo>
                <a:lnTo>
                  <a:pt x="43738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85800" y="990600"/>
            <a:ext cx="329184" cy="473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57200" y="1143000"/>
            <a:ext cx="422275" cy="474345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473963"/>
                </a:moveTo>
                <a:lnTo>
                  <a:pt x="422148" y="473963"/>
                </a:lnTo>
                <a:lnTo>
                  <a:pt x="422148" y="0"/>
                </a:lnTo>
                <a:lnTo>
                  <a:pt x="0" y="0"/>
                </a:lnTo>
                <a:lnTo>
                  <a:pt x="0" y="47396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27532" y="1143000"/>
            <a:ext cx="367284" cy="4739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56971" y="1254252"/>
            <a:ext cx="560832" cy="4221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94181" y="612648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4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7145" y="685546"/>
            <a:ext cx="676970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3339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0074" y="1975231"/>
            <a:ext cx="7943850" cy="4744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59519" y="6616625"/>
            <a:ext cx="218440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4210" y="2621102"/>
            <a:ext cx="30429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Clustering</a:t>
            </a:r>
            <a:endParaRPr sz="5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00506" y="4145660"/>
            <a:ext cx="7847965" cy="2030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2240" algn="ctr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ahoma"/>
                <a:cs typeface="Tahoma"/>
              </a:rPr>
              <a:t>Instructor: Jesse</a:t>
            </a:r>
            <a:r>
              <a:rPr sz="2800" spc="1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Davis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50">
              <a:latin typeface="Times New Roman"/>
              <a:cs typeface="Times New Roman"/>
            </a:endParaRPr>
          </a:p>
          <a:p>
            <a:pPr marL="48895" marR="5080" indent="-36830">
              <a:lnSpc>
                <a:spcPct val="110000"/>
              </a:lnSpc>
            </a:pPr>
            <a:r>
              <a:rPr sz="2800" spc="-10" dirty="0">
                <a:latin typeface="Tahoma"/>
                <a:cs typeface="Tahoma"/>
              </a:rPr>
              <a:t>Slides </a:t>
            </a:r>
            <a:r>
              <a:rPr sz="2800" spc="-5" dirty="0">
                <a:latin typeface="Tahoma"/>
                <a:cs typeface="Tahoma"/>
              </a:rPr>
              <a:t>from: Colin Dewey, </a:t>
            </a:r>
            <a:r>
              <a:rPr sz="2800" spc="-10" dirty="0">
                <a:latin typeface="Tahoma"/>
                <a:cs typeface="Tahoma"/>
              </a:rPr>
              <a:t>Pedro </a:t>
            </a:r>
            <a:r>
              <a:rPr sz="2800" spc="-5" dirty="0">
                <a:latin typeface="Tahoma"/>
                <a:cs typeface="Tahoma"/>
              </a:rPr>
              <a:t>Domingos, Ray  Mooney, </a:t>
            </a:r>
            <a:r>
              <a:rPr sz="2800" spc="-10" dirty="0">
                <a:latin typeface="Tahoma"/>
                <a:cs typeface="Tahoma"/>
              </a:rPr>
              <a:t>David </a:t>
            </a:r>
            <a:r>
              <a:rPr sz="2800" spc="-5" dirty="0">
                <a:latin typeface="Tahoma"/>
                <a:cs typeface="Tahoma"/>
              </a:rPr>
              <a:t>Page, Sofus Macskassy, </a:t>
            </a:r>
            <a:r>
              <a:rPr sz="2800" spc="-10" dirty="0">
                <a:latin typeface="Tahoma"/>
                <a:cs typeface="Tahoma"/>
              </a:rPr>
              <a:t>Dan</a:t>
            </a:r>
            <a:r>
              <a:rPr sz="2800" spc="14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Weld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91"/>
    </mc:Choice>
    <mc:Fallback>
      <p:transition spd="slow" advTm="22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4589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Clustering</a:t>
            </a:r>
            <a:r>
              <a:rPr spc="-70" dirty="0"/>
              <a:t> </a:t>
            </a:r>
            <a:r>
              <a:rPr dirty="0"/>
              <a:t>Applications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065" marR="5080" indent="-343535">
              <a:lnSpc>
                <a:spcPct val="11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sz="2400" b="1" dirty="0">
                <a:latin typeface="Tahoma"/>
                <a:cs typeface="Tahoma"/>
              </a:rPr>
              <a:t>Marketing: </a:t>
            </a:r>
            <a:r>
              <a:rPr sz="2400" spc="-5" dirty="0"/>
              <a:t>Help </a:t>
            </a:r>
            <a:r>
              <a:rPr sz="2400" dirty="0"/>
              <a:t>marketers discover </a:t>
            </a:r>
            <a:r>
              <a:rPr sz="2400" spc="-5" dirty="0"/>
              <a:t>distinct </a:t>
            </a:r>
            <a:r>
              <a:rPr sz="2400" dirty="0"/>
              <a:t>groups in  </a:t>
            </a:r>
            <a:r>
              <a:rPr sz="2400" spc="-5" dirty="0"/>
              <a:t>their customer </a:t>
            </a:r>
            <a:r>
              <a:rPr sz="2400" dirty="0"/>
              <a:t>bases, and </a:t>
            </a:r>
            <a:r>
              <a:rPr sz="2400" spc="-5" dirty="0"/>
              <a:t>then </a:t>
            </a:r>
            <a:r>
              <a:rPr sz="2400" dirty="0"/>
              <a:t>use this knowledge </a:t>
            </a:r>
            <a:r>
              <a:rPr sz="2400" spc="-5" dirty="0"/>
              <a:t>to  </a:t>
            </a:r>
            <a:r>
              <a:rPr sz="2400" dirty="0"/>
              <a:t>develop </a:t>
            </a:r>
            <a:r>
              <a:rPr sz="2400" spc="-5" dirty="0"/>
              <a:t>targeted </a:t>
            </a:r>
            <a:r>
              <a:rPr sz="2400" dirty="0"/>
              <a:t>marketing</a:t>
            </a:r>
            <a:r>
              <a:rPr sz="2400" spc="-55" dirty="0"/>
              <a:t> </a:t>
            </a:r>
            <a:r>
              <a:rPr sz="2400" dirty="0"/>
              <a:t>programs</a:t>
            </a:r>
            <a:endParaRPr sz="2400">
              <a:latin typeface="Tahoma"/>
              <a:cs typeface="Tahoma"/>
            </a:endParaRPr>
          </a:p>
          <a:p>
            <a:pPr marL="520065" marR="22225" indent="-343535">
              <a:lnSpc>
                <a:spcPct val="11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sz="2400" b="1" spc="-5" dirty="0">
                <a:latin typeface="Tahoma"/>
                <a:cs typeface="Tahoma"/>
              </a:rPr>
              <a:t>Land use: </a:t>
            </a:r>
            <a:r>
              <a:rPr sz="2400" spc="-5" dirty="0"/>
              <a:t>Identification </a:t>
            </a:r>
            <a:r>
              <a:rPr sz="2400" dirty="0"/>
              <a:t>of areas of </a:t>
            </a:r>
            <a:r>
              <a:rPr sz="2400" spc="-5" dirty="0"/>
              <a:t>similar </a:t>
            </a:r>
            <a:r>
              <a:rPr sz="2400" dirty="0"/>
              <a:t>land use in  an </a:t>
            </a:r>
            <a:r>
              <a:rPr sz="2400" spc="-5" dirty="0"/>
              <a:t>earth </a:t>
            </a:r>
            <a:r>
              <a:rPr sz="2400" dirty="0"/>
              <a:t>observation</a:t>
            </a:r>
            <a:r>
              <a:rPr sz="2400" spc="-25" dirty="0"/>
              <a:t> </a:t>
            </a:r>
            <a:r>
              <a:rPr sz="2400" dirty="0"/>
              <a:t>database</a:t>
            </a:r>
            <a:endParaRPr sz="2400">
              <a:latin typeface="Tahoma"/>
              <a:cs typeface="Tahoma"/>
            </a:endParaRPr>
          </a:p>
          <a:p>
            <a:pPr marL="520065" marR="123189" indent="-343535">
              <a:lnSpc>
                <a:spcPct val="110000"/>
              </a:lnSpc>
              <a:spcBef>
                <a:spcPts val="5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sz="2400" b="1" spc="-5" dirty="0">
                <a:latin typeface="Tahoma"/>
                <a:cs typeface="Tahoma"/>
              </a:rPr>
              <a:t>Insurance: </a:t>
            </a:r>
            <a:r>
              <a:rPr sz="2400" spc="-5" dirty="0"/>
              <a:t>Identify </a:t>
            </a:r>
            <a:r>
              <a:rPr sz="2400" dirty="0"/>
              <a:t>groups of </a:t>
            </a:r>
            <a:r>
              <a:rPr sz="2400" spc="-5" dirty="0"/>
              <a:t>motor insurance </a:t>
            </a:r>
            <a:r>
              <a:rPr sz="2400" dirty="0"/>
              <a:t>policy  holders </a:t>
            </a:r>
            <a:r>
              <a:rPr sz="2400" spc="-5" dirty="0"/>
              <a:t>with </a:t>
            </a:r>
            <a:r>
              <a:rPr sz="2400" dirty="0"/>
              <a:t>a high average </a:t>
            </a:r>
            <a:r>
              <a:rPr sz="2400" spc="-5" dirty="0"/>
              <a:t>claim</a:t>
            </a:r>
            <a:r>
              <a:rPr sz="2400" spc="-60" dirty="0"/>
              <a:t> </a:t>
            </a:r>
            <a:r>
              <a:rPr sz="2400" spc="-5" dirty="0"/>
              <a:t>cost</a:t>
            </a:r>
            <a:endParaRPr sz="2400">
              <a:latin typeface="Tahoma"/>
              <a:cs typeface="Tahoma"/>
            </a:endParaRPr>
          </a:p>
          <a:p>
            <a:pPr marL="520065" marR="27940" indent="-343535">
              <a:lnSpc>
                <a:spcPct val="11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sz="2400" b="1" dirty="0">
                <a:latin typeface="Tahoma"/>
                <a:cs typeface="Tahoma"/>
              </a:rPr>
              <a:t>Urban </a:t>
            </a:r>
            <a:r>
              <a:rPr sz="2400" b="1" spc="-10" dirty="0">
                <a:latin typeface="Tahoma"/>
                <a:cs typeface="Tahoma"/>
              </a:rPr>
              <a:t>planning: </a:t>
            </a:r>
            <a:r>
              <a:rPr sz="2400" spc="-5" dirty="0"/>
              <a:t>Identify </a:t>
            </a:r>
            <a:r>
              <a:rPr sz="2400" dirty="0"/>
              <a:t>groups of houses according  </a:t>
            </a:r>
            <a:r>
              <a:rPr sz="2400" spc="-5" dirty="0"/>
              <a:t>to their </a:t>
            </a:r>
            <a:r>
              <a:rPr sz="2400" dirty="0"/>
              <a:t>house </a:t>
            </a:r>
            <a:r>
              <a:rPr sz="2400" spc="-5" dirty="0"/>
              <a:t>type, value, </a:t>
            </a:r>
            <a:r>
              <a:rPr sz="2400" dirty="0"/>
              <a:t>and geographical</a:t>
            </a:r>
            <a:r>
              <a:rPr sz="2400" spc="-70" dirty="0"/>
              <a:t> </a:t>
            </a:r>
            <a:r>
              <a:rPr sz="2400" spc="-5" dirty="0"/>
              <a:t>location</a:t>
            </a:r>
            <a:endParaRPr sz="2400">
              <a:latin typeface="Tahoma"/>
              <a:cs typeface="Tahoma"/>
            </a:endParaRPr>
          </a:p>
          <a:p>
            <a:pPr marL="520065" indent="-34353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sz="2400" b="1" spc="-5" dirty="0">
                <a:latin typeface="Tahoma"/>
                <a:cs typeface="Tahoma"/>
              </a:rPr>
              <a:t>Seismology: </a:t>
            </a:r>
            <a:r>
              <a:rPr sz="2400" dirty="0"/>
              <a:t>Observed </a:t>
            </a:r>
            <a:r>
              <a:rPr sz="2400" spc="-5" dirty="0"/>
              <a:t>earth </a:t>
            </a:r>
            <a:r>
              <a:rPr sz="2400" dirty="0"/>
              <a:t>quake </a:t>
            </a:r>
            <a:r>
              <a:rPr sz="2400" spc="-5" dirty="0"/>
              <a:t>epicenters</a:t>
            </a:r>
            <a:r>
              <a:rPr sz="2400" spc="60" dirty="0"/>
              <a:t> </a:t>
            </a:r>
            <a:r>
              <a:rPr sz="2400" spc="-5" dirty="0"/>
              <a:t>should</a:t>
            </a:r>
            <a:endParaRPr sz="2400">
              <a:latin typeface="Tahoma"/>
              <a:cs typeface="Tahoma"/>
            </a:endParaRPr>
          </a:p>
          <a:p>
            <a:pPr marL="520065">
              <a:lnSpc>
                <a:spcPct val="100000"/>
              </a:lnSpc>
              <a:spcBef>
                <a:spcPts val="290"/>
              </a:spcBef>
            </a:pPr>
            <a:r>
              <a:rPr sz="2400" dirty="0"/>
              <a:t>be </a:t>
            </a:r>
            <a:r>
              <a:rPr sz="2400" spc="-5" dirty="0"/>
              <a:t>clustered </a:t>
            </a:r>
            <a:r>
              <a:rPr sz="2400" dirty="0"/>
              <a:t>along </a:t>
            </a:r>
            <a:r>
              <a:rPr sz="2400" spc="-5" dirty="0"/>
              <a:t>continent</a:t>
            </a:r>
            <a:r>
              <a:rPr sz="2400" spc="-45" dirty="0"/>
              <a:t> </a:t>
            </a:r>
            <a:r>
              <a:rPr sz="2400" spc="-5" dirty="0"/>
              <a:t>faults</a:t>
            </a:r>
            <a:endParaRPr sz="240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38"/>
    </mc:Choice>
    <mc:Fallback>
      <p:transition spd="slow" advTm="156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551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</a:t>
            </a:r>
            <a:r>
              <a:rPr spc="-5" dirty="0"/>
              <a:t>Is </a:t>
            </a:r>
            <a:r>
              <a:rPr dirty="0"/>
              <a:t>a </a:t>
            </a:r>
            <a:r>
              <a:rPr spc="-5" dirty="0"/>
              <a:t>Good</a:t>
            </a:r>
            <a:r>
              <a:rPr spc="-105" dirty="0"/>
              <a:t> </a:t>
            </a:r>
            <a:r>
              <a:rPr dirty="0"/>
              <a:t>Clustering?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57857"/>
            <a:ext cx="7833995" cy="4037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448435" indent="-343535">
              <a:lnSpc>
                <a:spcPct val="120000"/>
              </a:lnSpc>
              <a:spcBef>
                <a:spcPts val="10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A </a:t>
            </a:r>
            <a:r>
              <a:rPr sz="2800" dirty="0">
                <a:latin typeface="Tahoma"/>
                <a:cs typeface="Tahoma"/>
              </a:rPr>
              <a:t>good </a:t>
            </a:r>
            <a:r>
              <a:rPr sz="2800" spc="-10" dirty="0">
                <a:latin typeface="Tahoma"/>
                <a:cs typeface="Tahoma"/>
              </a:rPr>
              <a:t>clustering </a:t>
            </a:r>
            <a:r>
              <a:rPr sz="2800" spc="-5" dirty="0">
                <a:latin typeface="Tahoma"/>
                <a:cs typeface="Tahoma"/>
              </a:rPr>
              <a:t>method </a:t>
            </a:r>
            <a:r>
              <a:rPr sz="2800" spc="-10" dirty="0">
                <a:latin typeface="Tahoma"/>
                <a:cs typeface="Tahoma"/>
              </a:rPr>
              <a:t>will </a:t>
            </a:r>
            <a:r>
              <a:rPr sz="2800" spc="-5" dirty="0">
                <a:latin typeface="Tahoma"/>
                <a:cs typeface="Tahoma"/>
              </a:rPr>
              <a:t>produce  clusters</a:t>
            </a:r>
            <a:r>
              <a:rPr sz="2800" spc="-10" dirty="0">
                <a:latin typeface="Tahoma"/>
                <a:cs typeface="Tahoma"/>
              </a:rPr>
              <a:t> with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34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b="1" spc="-5" dirty="0">
                <a:solidFill>
                  <a:srgbClr val="66CCFF"/>
                </a:solidFill>
                <a:latin typeface="Tahoma"/>
                <a:cs typeface="Tahoma"/>
              </a:rPr>
              <a:t>High </a:t>
            </a:r>
            <a:r>
              <a:rPr sz="2800" b="1" spc="-10" dirty="0">
                <a:solidFill>
                  <a:srgbClr val="66CCFF"/>
                </a:solidFill>
                <a:latin typeface="Tahoma"/>
                <a:cs typeface="Tahoma"/>
              </a:rPr>
              <a:t>intra-class</a:t>
            </a:r>
            <a:r>
              <a:rPr sz="2800" b="1" spc="50" dirty="0">
                <a:solidFill>
                  <a:srgbClr val="66CC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similarity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345"/>
              </a:spcBef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b="1" spc="-10" dirty="0">
                <a:solidFill>
                  <a:srgbClr val="FF0000"/>
                </a:solidFill>
                <a:latin typeface="Tahoma"/>
                <a:cs typeface="Tahoma"/>
              </a:rPr>
              <a:t>Low </a:t>
            </a:r>
            <a:r>
              <a:rPr sz="2800" b="1" spc="-5" dirty="0">
                <a:solidFill>
                  <a:srgbClr val="FF0000"/>
                </a:solidFill>
                <a:latin typeface="Tahoma"/>
                <a:cs typeface="Tahoma"/>
              </a:rPr>
              <a:t>inter-class</a:t>
            </a:r>
            <a:r>
              <a:rPr sz="2800" b="1" spc="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similarity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34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Precise </a:t>
            </a:r>
            <a:r>
              <a:rPr sz="2800" spc="-10" dirty="0">
                <a:latin typeface="Tahoma"/>
                <a:cs typeface="Tahoma"/>
              </a:rPr>
              <a:t>definition </a:t>
            </a:r>
            <a:r>
              <a:rPr sz="2800" spc="-5" dirty="0">
                <a:latin typeface="Tahoma"/>
                <a:cs typeface="Tahoma"/>
              </a:rPr>
              <a:t>of clustering quality is</a:t>
            </a:r>
            <a:r>
              <a:rPr sz="2800" spc="13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difficult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34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Tahoma"/>
                <a:cs typeface="Tahoma"/>
              </a:rPr>
              <a:t>Application-dependent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34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Tahoma"/>
                <a:cs typeface="Tahoma"/>
              </a:rPr>
              <a:t>Ultimately</a:t>
            </a:r>
            <a:r>
              <a:rPr sz="2800" spc="1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subjective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65"/>
    </mc:Choice>
    <mc:Fallback>
      <p:transition spd="slow" advTm="68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136347"/>
            <a:ext cx="6171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40454" algn="l"/>
              </a:tabLst>
            </a:pPr>
            <a:r>
              <a:rPr spc="-5" dirty="0"/>
              <a:t>Requirements</a:t>
            </a:r>
            <a:r>
              <a:rPr spc="60" dirty="0"/>
              <a:t> </a:t>
            </a:r>
            <a:r>
              <a:rPr spc="-5" dirty="0"/>
              <a:t>for	</a:t>
            </a:r>
            <a:r>
              <a:rPr dirty="0"/>
              <a:t>Clustering</a:t>
            </a:r>
            <a:r>
              <a:rPr spc="-70" dirty="0"/>
              <a:t> </a:t>
            </a:r>
            <a:r>
              <a:rPr dirty="0"/>
              <a:t>in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22044" y="685546"/>
            <a:ext cx="2433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333399"/>
                </a:solidFill>
                <a:latin typeface="Tahoma"/>
                <a:cs typeface="Tahoma"/>
              </a:rPr>
              <a:t>Data</a:t>
            </a:r>
            <a:r>
              <a:rPr sz="3600" spc="-6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3600" spc="-5" dirty="0">
                <a:solidFill>
                  <a:srgbClr val="333399"/>
                </a:solidFill>
                <a:latin typeface="Tahoma"/>
                <a:cs typeface="Tahoma"/>
              </a:rPr>
              <a:t>Mining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902079"/>
            <a:ext cx="7822565" cy="470852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6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latin typeface="Tahoma"/>
                <a:cs typeface="Tahoma"/>
              </a:rPr>
              <a:t>Scalability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86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dirty="0">
                <a:latin typeface="Tahoma"/>
                <a:cs typeface="Tahoma"/>
              </a:rPr>
              <a:t>Ability </a:t>
            </a:r>
            <a:r>
              <a:rPr sz="2400" spc="-5" dirty="0">
                <a:latin typeface="Tahoma"/>
                <a:cs typeface="Tahoma"/>
              </a:rPr>
              <a:t>to </a:t>
            </a:r>
            <a:r>
              <a:rPr sz="2400" dirty="0">
                <a:latin typeface="Tahoma"/>
                <a:cs typeface="Tahoma"/>
              </a:rPr>
              <a:t>deal </a:t>
            </a:r>
            <a:r>
              <a:rPr sz="2400" spc="-5" dirty="0">
                <a:latin typeface="Tahoma"/>
                <a:cs typeface="Tahoma"/>
              </a:rPr>
              <a:t>with different types </a:t>
            </a:r>
            <a:r>
              <a:rPr sz="2400" dirty="0">
                <a:latin typeface="Tahoma"/>
                <a:cs typeface="Tahoma"/>
              </a:rPr>
              <a:t>of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attributes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latin typeface="Tahoma"/>
                <a:cs typeface="Tahoma"/>
              </a:rPr>
              <a:t>Discovery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400" spc="-5" dirty="0">
                <a:latin typeface="Tahoma"/>
                <a:cs typeface="Tahoma"/>
              </a:rPr>
              <a:t>clusters with arbitrary shape</a:t>
            </a:r>
            <a:endParaRPr sz="2400">
              <a:latin typeface="Tahoma"/>
              <a:cs typeface="Tahoma"/>
            </a:endParaRPr>
          </a:p>
          <a:p>
            <a:pPr marL="355600" marR="5080" indent="-343535">
              <a:lnSpc>
                <a:spcPct val="110000"/>
              </a:lnSpc>
              <a:spcBef>
                <a:spcPts val="58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dirty="0">
                <a:latin typeface="Tahoma"/>
                <a:cs typeface="Tahoma"/>
              </a:rPr>
              <a:t>Minimal domain knowledge </a:t>
            </a:r>
            <a:r>
              <a:rPr sz="2400" spc="-5" dirty="0">
                <a:latin typeface="Tahoma"/>
                <a:cs typeface="Tahoma"/>
              </a:rPr>
              <a:t>required to </a:t>
            </a:r>
            <a:r>
              <a:rPr sz="2400" dirty="0">
                <a:latin typeface="Tahoma"/>
                <a:cs typeface="Tahoma"/>
              </a:rPr>
              <a:t>determine</a:t>
            </a:r>
            <a:r>
              <a:rPr sz="2400" spc="-1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input  parameters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dirty="0">
                <a:latin typeface="Tahoma"/>
                <a:cs typeface="Tahoma"/>
              </a:rPr>
              <a:t>Ability </a:t>
            </a:r>
            <a:r>
              <a:rPr sz="2400" spc="-5" dirty="0">
                <a:latin typeface="Tahoma"/>
                <a:cs typeface="Tahoma"/>
              </a:rPr>
              <a:t>to </a:t>
            </a:r>
            <a:r>
              <a:rPr sz="2400" dirty="0">
                <a:latin typeface="Tahoma"/>
                <a:cs typeface="Tahoma"/>
              </a:rPr>
              <a:t>deal </a:t>
            </a:r>
            <a:r>
              <a:rPr sz="2400" spc="-5" dirty="0">
                <a:latin typeface="Tahoma"/>
                <a:cs typeface="Tahoma"/>
              </a:rPr>
              <a:t>with </a:t>
            </a:r>
            <a:r>
              <a:rPr sz="2400" dirty="0">
                <a:latin typeface="Tahoma"/>
                <a:cs typeface="Tahoma"/>
              </a:rPr>
              <a:t>noise and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outliers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latin typeface="Tahoma"/>
                <a:cs typeface="Tahoma"/>
              </a:rPr>
              <a:t>Insensitivity to </a:t>
            </a:r>
            <a:r>
              <a:rPr sz="2400" dirty="0">
                <a:latin typeface="Tahoma"/>
                <a:cs typeface="Tahoma"/>
              </a:rPr>
              <a:t>order of input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records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dirty="0">
                <a:latin typeface="Tahoma"/>
                <a:cs typeface="Tahoma"/>
              </a:rPr>
              <a:t>Robustness </a:t>
            </a:r>
            <a:r>
              <a:rPr sz="2400" spc="-5" dirty="0">
                <a:latin typeface="Tahoma"/>
                <a:cs typeface="Tahoma"/>
              </a:rPr>
              <a:t>with respect to </a:t>
            </a:r>
            <a:r>
              <a:rPr sz="2400" dirty="0">
                <a:latin typeface="Tahoma"/>
                <a:cs typeface="Tahoma"/>
              </a:rPr>
              <a:t>high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dimensionality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86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latin typeface="Tahoma"/>
                <a:cs typeface="Tahoma"/>
              </a:rPr>
              <a:t>Incorporation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400" spc="-5" dirty="0">
                <a:latin typeface="Tahoma"/>
                <a:cs typeface="Tahoma"/>
              </a:rPr>
              <a:t>user-specified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constraints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869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latin typeface="Tahoma"/>
                <a:cs typeface="Tahoma"/>
              </a:rPr>
              <a:t>Interpretability </a:t>
            </a:r>
            <a:r>
              <a:rPr sz="2400" dirty="0">
                <a:latin typeface="Tahoma"/>
                <a:cs typeface="Tahoma"/>
              </a:rPr>
              <a:t>and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usability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899"/>
    </mc:Choice>
    <mc:Fallback>
      <p:transition spd="slow" advTm="197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4734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Clustering</a:t>
            </a:r>
            <a:r>
              <a:rPr spc="-80" dirty="0"/>
              <a:t> </a:t>
            </a:r>
            <a:r>
              <a:rPr spc="-5" dirty="0"/>
              <a:t>Problem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13740" y="2013330"/>
            <a:ext cx="7962900" cy="3865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6400" marR="558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406400" algn="l"/>
                <a:tab pos="407034" algn="l"/>
              </a:tabLst>
            </a:pPr>
            <a:r>
              <a:rPr sz="2800" spc="-5" dirty="0">
                <a:latin typeface="Tahoma"/>
                <a:cs typeface="Tahoma"/>
              </a:rPr>
              <a:t>Let x = (x</a:t>
            </a:r>
            <a:r>
              <a:rPr sz="2775" spc="-7" baseline="-21021" dirty="0">
                <a:latin typeface="Tahoma"/>
                <a:cs typeface="Tahoma"/>
              </a:rPr>
              <a:t>1</a:t>
            </a:r>
            <a:r>
              <a:rPr sz="2800" spc="-5" dirty="0">
                <a:latin typeface="Tahoma"/>
                <a:cs typeface="Tahoma"/>
              </a:rPr>
              <a:t>, x</a:t>
            </a:r>
            <a:r>
              <a:rPr sz="2775" spc="-7" baseline="-21021" dirty="0">
                <a:latin typeface="Tahoma"/>
                <a:cs typeface="Tahoma"/>
              </a:rPr>
              <a:t>2</a:t>
            </a:r>
            <a:r>
              <a:rPr sz="2800" spc="-5" dirty="0">
                <a:latin typeface="Tahoma"/>
                <a:cs typeface="Tahoma"/>
              </a:rPr>
              <a:t>,…,x</a:t>
            </a:r>
            <a:r>
              <a:rPr sz="2775" spc="-7" baseline="-21021" dirty="0">
                <a:latin typeface="Tahoma"/>
                <a:cs typeface="Tahoma"/>
              </a:rPr>
              <a:t>d</a:t>
            </a:r>
            <a:r>
              <a:rPr sz="2800" spc="-5" dirty="0">
                <a:latin typeface="Tahoma"/>
                <a:cs typeface="Tahoma"/>
              </a:rPr>
              <a:t>) be a d-dimensional feature  </a:t>
            </a:r>
            <a:r>
              <a:rPr sz="2800" spc="-10" dirty="0">
                <a:latin typeface="Tahoma"/>
                <a:cs typeface="Tahoma"/>
              </a:rPr>
              <a:t>vector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33CC"/>
              </a:buClr>
              <a:buFont typeface="Wingdings"/>
              <a:buChar char=""/>
            </a:pPr>
            <a:endParaRPr sz="4050">
              <a:latin typeface="Times New Roman"/>
              <a:cs typeface="Times New Roman"/>
            </a:endParaRPr>
          </a:p>
          <a:p>
            <a:pPr marL="406400" indent="-343535"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406400" algn="l"/>
                <a:tab pos="407034" algn="l"/>
              </a:tabLst>
            </a:pPr>
            <a:r>
              <a:rPr sz="2800" spc="-5" dirty="0">
                <a:latin typeface="Tahoma"/>
                <a:cs typeface="Tahoma"/>
              </a:rPr>
              <a:t>Let D be a </a:t>
            </a:r>
            <a:r>
              <a:rPr sz="2800" spc="-10" dirty="0">
                <a:latin typeface="Tahoma"/>
                <a:cs typeface="Tahoma"/>
              </a:rPr>
              <a:t>set </a:t>
            </a:r>
            <a:r>
              <a:rPr sz="2800" spc="-5" dirty="0">
                <a:latin typeface="Tahoma"/>
                <a:cs typeface="Tahoma"/>
              </a:rPr>
              <a:t>of x</a:t>
            </a:r>
            <a:r>
              <a:rPr sz="2800" spc="3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vectors,</a:t>
            </a:r>
            <a:endParaRPr sz="2800">
              <a:latin typeface="Tahoma"/>
              <a:cs typeface="Tahoma"/>
            </a:endParaRPr>
          </a:p>
          <a:p>
            <a:pPr marL="807085" lvl="1" indent="-287020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807085" algn="l"/>
                <a:tab pos="807720" algn="l"/>
              </a:tabLst>
            </a:pPr>
            <a:r>
              <a:rPr sz="2800" spc="-5" dirty="0">
                <a:latin typeface="Tahoma"/>
                <a:cs typeface="Tahoma"/>
              </a:rPr>
              <a:t>D = { </a:t>
            </a:r>
            <a:r>
              <a:rPr sz="2800" dirty="0">
                <a:latin typeface="Tahoma"/>
                <a:cs typeface="Tahoma"/>
              </a:rPr>
              <a:t>x</a:t>
            </a:r>
            <a:r>
              <a:rPr sz="2775" baseline="-21021" dirty="0">
                <a:latin typeface="Tahoma"/>
                <a:cs typeface="Tahoma"/>
              </a:rPr>
              <a:t>1</a:t>
            </a:r>
            <a:r>
              <a:rPr sz="2800" dirty="0">
                <a:latin typeface="Tahoma"/>
                <a:cs typeface="Tahoma"/>
              </a:rPr>
              <a:t>, </a:t>
            </a:r>
            <a:r>
              <a:rPr sz="2800" spc="-5" dirty="0">
                <a:latin typeface="Tahoma"/>
                <a:cs typeface="Tahoma"/>
              </a:rPr>
              <a:t>x</a:t>
            </a:r>
            <a:r>
              <a:rPr sz="2775" spc="-7" baseline="-21021" dirty="0">
                <a:latin typeface="Tahoma"/>
                <a:cs typeface="Tahoma"/>
              </a:rPr>
              <a:t>2</a:t>
            </a:r>
            <a:r>
              <a:rPr sz="2800" spc="-5" dirty="0">
                <a:latin typeface="Tahoma"/>
                <a:cs typeface="Tahoma"/>
              </a:rPr>
              <a:t>,…, </a:t>
            </a:r>
            <a:r>
              <a:rPr sz="2800" dirty="0">
                <a:latin typeface="Tahoma"/>
                <a:cs typeface="Tahoma"/>
              </a:rPr>
              <a:t>x</a:t>
            </a:r>
            <a:r>
              <a:rPr sz="2775" baseline="-21021" dirty="0">
                <a:latin typeface="Tahoma"/>
                <a:cs typeface="Tahoma"/>
              </a:rPr>
              <a:t>N</a:t>
            </a:r>
            <a:r>
              <a:rPr sz="2775" spc="509" baseline="-21021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}</a:t>
            </a:r>
            <a:endParaRPr sz="2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0000"/>
              </a:buClr>
              <a:buFont typeface="Wingdings"/>
              <a:buChar char=""/>
            </a:pPr>
            <a:endParaRPr sz="4050">
              <a:latin typeface="Times New Roman"/>
              <a:cs typeface="Times New Roman"/>
            </a:endParaRPr>
          </a:p>
          <a:p>
            <a:pPr marL="406400" marR="892175" indent="-343535">
              <a:lnSpc>
                <a:spcPct val="100000"/>
              </a:lnSpc>
              <a:buClr>
                <a:srgbClr val="3333CC"/>
              </a:buClr>
              <a:buSzPct val="58928"/>
              <a:buFont typeface="Wingdings"/>
              <a:buChar char=""/>
              <a:tabLst>
                <a:tab pos="406400" algn="l"/>
                <a:tab pos="407034" algn="l"/>
              </a:tabLst>
            </a:pPr>
            <a:r>
              <a:rPr sz="2800" spc="-10" dirty="0">
                <a:latin typeface="Tahoma"/>
                <a:cs typeface="Tahoma"/>
              </a:rPr>
              <a:t>Given </a:t>
            </a:r>
            <a:r>
              <a:rPr sz="2800" spc="-5" dirty="0">
                <a:latin typeface="Tahoma"/>
                <a:cs typeface="Tahoma"/>
              </a:rPr>
              <a:t>data D, group </a:t>
            </a:r>
            <a:r>
              <a:rPr sz="2800" spc="-10" dirty="0">
                <a:latin typeface="Tahoma"/>
                <a:cs typeface="Tahoma"/>
              </a:rPr>
              <a:t>the </a:t>
            </a:r>
            <a:r>
              <a:rPr sz="2800" spc="-5" dirty="0">
                <a:latin typeface="Tahoma"/>
                <a:cs typeface="Tahoma"/>
              </a:rPr>
              <a:t>N vectors into K  groups </a:t>
            </a:r>
            <a:r>
              <a:rPr sz="2800" spc="-10" dirty="0">
                <a:latin typeface="Tahoma"/>
                <a:cs typeface="Tahoma"/>
              </a:rPr>
              <a:t>such that the </a:t>
            </a:r>
            <a:r>
              <a:rPr sz="2800" spc="-5" dirty="0">
                <a:latin typeface="Tahoma"/>
                <a:cs typeface="Tahoma"/>
              </a:rPr>
              <a:t>grouping is</a:t>
            </a:r>
            <a:r>
              <a:rPr sz="2800" spc="9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“optimal”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65"/>
    </mc:Choice>
    <mc:Fallback>
      <p:transition spd="slow" advTm="62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7395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Basic Concept:</a:t>
            </a:r>
            <a:r>
              <a:rPr spc="-20" dirty="0"/>
              <a:t> </a:t>
            </a:r>
            <a:r>
              <a:rPr spc="-5" dirty="0"/>
              <a:t>Distances/Similarities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2013330"/>
            <a:ext cx="7808595" cy="458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83845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Clustering methods use a distance (similarity)  measure to assess </a:t>
            </a:r>
            <a:r>
              <a:rPr sz="2800" spc="-10" dirty="0">
                <a:latin typeface="Tahoma"/>
                <a:cs typeface="Tahoma"/>
              </a:rPr>
              <a:t>the </a:t>
            </a:r>
            <a:r>
              <a:rPr sz="2800" spc="-5" dirty="0">
                <a:latin typeface="Tahoma"/>
                <a:cs typeface="Tahoma"/>
              </a:rPr>
              <a:t>distance</a:t>
            </a:r>
            <a:r>
              <a:rPr sz="2800" spc="7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between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a pair of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instances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a </a:t>
            </a:r>
            <a:r>
              <a:rPr sz="2400" spc="-5" dirty="0">
                <a:latin typeface="Tahoma"/>
                <a:cs typeface="Tahoma"/>
              </a:rPr>
              <a:t>cluster </a:t>
            </a:r>
            <a:r>
              <a:rPr sz="2400" dirty="0">
                <a:latin typeface="Tahoma"/>
                <a:cs typeface="Tahoma"/>
              </a:rPr>
              <a:t>and an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instance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a pair of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clusters</a:t>
            </a:r>
            <a:endParaRPr sz="2400">
              <a:latin typeface="Tahoma"/>
              <a:cs typeface="Tahoma"/>
            </a:endParaRPr>
          </a:p>
          <a:p>
            <a:pPr marL="355600" marR="558800" indent="-343535">
              <a:lnSpc>
                <a:spcPct val="100000"/>
              </a:lnSpc>
              <a:spcBef>
                <a:spcPts val="66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Given </a:t>
            </a:r>
            <a:r>
              <a:rPr sz="2800" spc="-5" dirty="0">
                <a:latin typeface="Tahoma"/>
                <a:cs typeface="Tahoma"/>
              </a:rPr>
              <a:t>a distance </a:t>
            </a:r>
            <a:r>
              <a:rPr sz="2800" spc="-10" dirty="0">
                <a:latin typeface="Tahoma"/>
                <a:cs typeface="Tahoma"/>
              </a:rPr>
              <a:t>value, can </a:t>
            </a:r>
            <a:r>
              <a:rPr sz="2800" spc="-5" dirty="0">
                <a:latin typeface="Tahoma"/>
                <a:cs typeface="Tahoma"/>
              </a:rPr>
              <a:t>convert it into a  similarity </a:t>
            </a:r>
            <a:r>
              <a:rPr sz="2800" spc="-10" dirty="0">
                <a:latin typeface="Tahoma"/>
                <a:cs typeface="Tahoma"/>
              </a:rPr>
              <a:t>value: </a:t>
            </a:r>
            <a:r>
              <a:rPr sz="2800" spc="-5" dirty="0">
                <a:latin typeface="Tahoma"/>
                <a:cs typeface="Tahoma"/>
              </a:rPr>
              <a:t>sim(i,j) =</a:t>
            </a:r>
            <a:r>
              <a:rPr sz="2800" spc="6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1/[1+dist(i,j)]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Not always </a:t>
            </a:r>
            <a:r>
              <a:rPr sz="2800" spc="-10" dirty="0">
                <a:latin typeface="Tahoma"/>
                <a:cs typeface="Tahoma"/>
              </a:rPr>
              <a:t>straightforward </a:t>
            </a:r>
            <a:r>
              <a:rPr sz="2800" spc="-5" dirty="0">
                <a:latin typeface="Tahoma"/>
                <a:cs typeface="Tahoma"/>
              </a:rPr>
              <a:t>to go </a:t>
            </a:r>
            <a:r>
              <a:rPr sz="2800" spc="-10" dirty="0">
                <a:latin typeface="Tahoma"/>
                <a:cs typeface="Tahoma"/>
              </a:rPr>
              <a:t>the </a:t>
            </a:r>
            <a:r>
              <a:rPr sz="2800" spc="-5" dirty="0">
                <a:latin typeface="Tahoma"/>
                <a:cs typeface="Tahoma"/>
              </a:rPr>
              <a:t>other</a:t>
            </a:r>
            <a:r>
              <a:rPr sz="2800" spc="14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way</a:t>
            </a:r>
            <a:endParaRPr sz="2800">
              <a:latin typeface="Tahoma"/>
              <a:cs typeface="Tahoma"/>
            </a:endParaRPr>
          </a:p>
          <a:p>
            <a:pPr marL="355600" marR="10922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We’ll describe our algorithms in terms of  distances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87"/>
    </mc:Choice>
    <mc:Fallback>
      <p:transition spd="slow" advTm="78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905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Distances </a:t>
            </a:r>
            <a:r>
              <a:rPr spc="-5" dirty="0"/>
              <a:t>Between</a:t>
            </a:r>
            <a:r>
              <a:rPr spc="40" dirty="0"/>
              <a:t> </a:t>
            </a:r>
            <a:r>
              <a:rPr spc="-10" dirty="0"/>
              <a:t>Instances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883181"/>
            <a:ext cx="6280150" cy="11353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10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Same </a:t>
            </a:r>
            <a:r>
              <a:rPr sz="2800" spc="-5" dirty="0">
                <a:latin typeface="Tahoma"/>
                <a:cs typeface="Tahoma"/>
              </a:rPr>
              <a:t>we </a:t>
            </a:r>
            <a:r>
              <a:rPr sz="2800" dirty="0">
                <a:latin typeface="Tahoma"/>
                <a:cs typeface="Tahoma"/>
              </a:rPr>
              <a:t>used </a:t>
            </a:r>
            <a:r>
              <a:rPr sz="2800" spc="-5" dirty="0">
                <a:latin typeface="Tahoma"/>
                <a:cs typeface="Tahoma"/>
              </a:rPr>
              <a:t>for </a:t>
            </a:r>
            <a:r>
              <a:rPr sz="2800" spc="-10" dirty="0">
                <a:latin typeface="Tahoma"/>
                <a:cs typeface="Tahoma"/>
              </a:rPr>
              <a:t>IBL </a:t>
            </a:r>
            <a:r>
              <a:rPr sz="2800" spc="-5" dirty="0">
                <a:latin typeface="Tahoma"/>
                <a:cs typeface="Tahoma"/>
              </a:rPr>
              <a:t>(e.g., </a:t>
            </a:r>
            <a:r>
              <a:rPr sz="2800" dirty="0">
                <a:latin typeface="Tahoma"/>
                <a:cs typeface="Tahoma"/>
              </a:rPr>
              <a:t>L</a:t>
            </a:r>
            <a:r>
              <a:rPr sz="2000" dirty="0">
                <a:latin typeface="Tahoma"/>
                <a:cs typeface="Tahoma"/>
              </a:rPr>
              <a:t>p</a:t>
            </a:r>
            <a:r>
              <a:rPr sz="2000" spc="29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norm)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01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Euclidean distance (p =</a:t>
            </a:r>
            <a:r>
              <a:rPr sz="2800" spc="3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2):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460300"/>
            <a:ext cx="4855210" cy="319595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6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Properties </a:t>
            </a:r>
            <a:r>
              <a:rPr sz="2800" spc="-5" dirty="0">
                <a:latin typeface="Tahoma"/>
                <a:cs typeface="Tahoma"/>
              </a:rPr>
              <a:t>of a metric</a:t>
            </a:r>
            <a:r>
              <a:rPr sz="2800" spc="65" dirty="0">
                <a:latin typeface="Tahoma"/>
                <a:cs typeface="Tahoma"/>
              </a:rPr>
              <a:t> </a:t>
            </a:r>
            <a:r>
              <a:rPr sz="3350" i="1" spc="-50" dirty="0">
                <a:latin typeface="Tahoma"/>
                <a:cs typeface="Tahoma"/>
              </a:rPr>
              <a:t>d(i,j)</a:t>
            </a:r>
            <a:r>
              <a:rPr sz="2800" spc="-50" dirty="0"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969"/>
              </a:spcBef>
              <a:buClr>
                <a:srgbClr val="FF0000"/>
              </a:buClr>
              <a:buSzPct val="52238"/>
              <a:buFont typeface="Wingdings"/>
              <a:buChar char=""/>
              <a:tabLst>
                <a:tab pos="756920" algn="l"/>
              </a:tabLst>
            </a:pPr>
            <a:r>
              <a:rPr sz="3350" i="1" spc="-55" dirty="0">
                <a:latin typeface="Tahoma"/>
                <a:cs typeface="Tahoma"/>
              </a:rPr>
              <a:t>d(i,j) </a:t>
            </a:r>
            <a:r>
              <a:rPr sz="3200" dirty="0">
                <a:latin typeface="Symbol"/>
                <a:cs typeface="Symbol"/>
              </a:rPr>
              <a:t></a:t>
            </a:r>
            <a:r>
              <a:rPr sz="3200" spc="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ahoma"/>
                <a:cs typeface="Tahoma"/>
              </a:rPr>
              <a:t>0</a:t>
            </a:r>
            <a:endParaRPr sz="3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975"/>
              </a:spcBef>
              <a:buClr>
                <a:srgbClr val="FF0000"/>
              </a:buClr>
              <a:buSzPct val="52238"/>
              <a:buFont typeface="Wingdings"/>
              <a:buChar char=""/>
              <a:tabLst>
                <a:tab pos="756920" algn="l"/>
              </a:tabLst>
            </a:pPr>
            <a:r>
              <a:rPr sz="3350" i="1" spc="-55" dirty="0">
                <a:latin typeface="Tahoma"/>
                <a:cs typeface="Tahoma"/>
              </a:rPr>
              <a:t>d(i,i) </a:t>
            </a:r>
            <a:r>
              <a:rPr sz="3200" dirty="0">
                <a:latin typeface="Tahoma"/>
                <a:cs typeface="Tahoma"/>
              </a:rPr>
              <a:t>=</a:t>
            </a:r>
            <a:r>
              <a:rPr sz="3200" spc="2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0</a:t>
            </a:r>
            <a:endParaRPr sz="32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975"/>
              </a:spcBef>
              <a:buClr>
                <a:srgbClr val="FF0000"/>
              </a:buClr>
              <a:buSzPct val="52238"/>
              <a:buFont typeface="Wingdings"/>
              <a:buChar char=""/>
              <a:tabLst>
                <a:tab pos="756920" algn="l"/>
              </a:tabLst>
            </a:pPr>
            <a:r>
              <a:rPr sz="3350" i="1" spc="-55" dirty="0">
                <a:latin typeface="Tahoma"/>
                <a:cs typeface="Tahoma"/>
              </a:rPr>
              <a:t>d(i,j) </a:t>
            </a:r>
            <a:r>
              <a:rPr sz="3200" dirty="0">
                <a:latin typeface="Tahoma"/>
                <a:cs typeface="Tahoma"/>
              </a:rPr>
              <a:t>=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350" i="1" spc="-55" dirty="0">
                <a:latin typeface="Tahoma"/>
                <a:cs typeface="Tahoma"/>
              </a:rPr>
              <a:t>d(j,i)</a:t>
            </a:r>
            <a:endParaRPr sz="335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975"/>
              </a:spcBef>
              <a:buClr>
                <a:srgbClr val="FF0000"/>
              </a:buClr>
              <a:buSzPct val="52238"/>
              <a:buFont typeface="Wingdings"/>
              <a:buChar char=""/>
              <a:tabLst>
                <a:tab pos="756920" algn="l"/>
              </a:tabLst>
            </a:pPr>
            <a:r>
              <a:rPr sz="3350" i="1" spc="-55" dirty="0">
                <a:latin typeface="Tahoma"/>
                <a:cs typeface="Tahoma"/>
              </a:rPr>
              <a:t>d(i,j) </a:t>
            </a:r>
            <a:r>
              <a:rPr sz="3200" dirty="0">
                <a:latin typeface="Symbol"/>
                <a:cs typeface="Symbol"/>
              </a:rPr>
              <a:t>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350" i="1" spc="-60" dirty="0">
                <a:latin typeface="Tahoma"/>
                <a:cs typeface="Tahoma"/>
              </a:rPr>
              <a:t>d(i,k) </a:t>
            </a:r>
            <a:r>
              <a:rPr sz="3200" dirty="0">
                <a:latin typeface="Tahoma"/>
                <a:cs typeface="Tahoma"/>
              </a:rPr>
              <a:t>+</a:t>
            </a:r>
            <a:r>
              <a:rPr sz="3200" spc="190" dirty="0">
                <a:latin typeface="Tahoma"/>
                <a:cs typeface="Tahoma"/>
              </a:rPr>
              <a:t> </a:t>
            </a:r>
            <a:r>
              <a:rPr sz="3350" i="1" spc="-60" dirty="0">
                <a:latin typeface="Tahoma"/>
                <a:cs typeface="Tahoma"/>
              </a:rPr>
              <a:t>d(k,j)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2901" y="3425353"/>
            <a:ext cx="33020" cy="19050"/>
          </a:xfrm>
          <a:custGeom>
            <a:avLst/>
            <a:gdLst/>
            <a:ahLst/>
            <a:cxnLst/>
            <a:rect l="l" t="t" r="r" b="b"/>
            <a:pathLst>
              <a:path w="33019" h="19050">
                <a:moveTo>
                  <a:pt x="0" y="18889"/>
                </a:moveTo>
                <a:lnTo>
                  <a:pt x="32956" y="0"/>
                </a:lnTo>
              </a:path>
            </a:pathLst>
          </a:custGeom>
          <a:ln w="102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5857" y="3430307"/>
            <a:ext cx="46990" cy="182245"/>
          </a:xfrm>
          <a:custGeom>
            <a:avLst/>
            <a:gdLst/>
            <a:ahLst/>
            <a:cxnLst/>
            <a:rect l="l" t="t" r="r" b="b"/>
            <a:pathLst>
              <a:path w="46989" h="182245">
                <a:moveTo>
                  <a:pt x="0" y="0"/>
                </a:moveTo>
                <a:lnTo>
                  <a:pt x="46891" y="181771"/>
                </a:lnTo>
              </a:path>
            </a:pathLst>
          </a:custGeom>
          <a:ln w="20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7821" y="3115380"/>
            <a:ext cx="62865" cy="497205"/>
          </a:xfrm>
          <a:custGeom>
            <a:avLst/>
            <a:gdLst/>
            <a:ahLst/>
            <a:cxnLst/>
            <a:rect l="l" t="t" r="r" b="b"/>
            <a:pathLst>
              <a:path w="62864" h="497204">
                <a:moveTo>
                  <a:pt x="0" y="496698"/>
                </a:moveTo>
                <a:lnTo>
                  <a:pt x="62424" y="0"/>
                </a:lnTo>
              </a:path>
            </a:pathLst>
          </a:custGeom>
          <a:ln w="104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0246" y="3115380"/>
            <a:ext cx="4177665" cy="0"/>
          </a:xfrm>
          <a:custGeom>
            <a:avLst/>
            <a:gdLst/>
            <a:ahLst/>
            <a:cxnLst/>
            <a:rect l="l" t="t" r="r" b="b"/>
            <a:pathLst>
              <a:path w="4177665">
                <a:moveTo>
                  <a:pt x="0" y="0"/>
                </a:moveTo>
                <a:lnTo>
                  <a:pt x="4177668" y="0"/>
                </a:lnTo>
              </a:path>
            </a:pathLst>
          </a:custGeom>
          <a:ln w="102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61128" y="3279931"/>
            <a:ext cx="36112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34035" algn="l"/>
                <a:tab pos="1270635" algn="l"/>
                <a:tab pos="1821180" algn="l"/>
                <a:tab pos="2898775" algn="l"/>
                <a:tab pos="3448685" algn="l"/>
              </a:tabLst>
            </a:pPr>
            <a:r>
              <a:rPr sz="2000" i="1" spc="-85" dirty="0">
                <a:latin typeface="Times New Roman"/>
                <a:cs typeface="Times New Roman"/>
              </a:rPr>
              <a:t>i</a:t>
            </a:r>
            <a:r>
              <a:rPr sz="1200" spc="10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2000" i="1" spc="-55" dirty="0">
                <a:latin typeface="Times New Roman"/>
                <a:cs typeface="Times New Roman"/>
              </a:rPr>
              <a:t>j</a:t>
            </a:r>
            <a:r>
              <a:rPr sz="1200" spc="10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2000" i="1" spc="45" dirty="0">
                <a:latin typeface="Times New Roman"/>
                <a:cs typeface="Times New Roman"/>
              </a:rPr>
              <a:t>i</a:t>
            </a:r>
            <a:r>
              <a:rPr sz="1200" spc="10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2000" i="1" spc="75" dirty="0">
                <a:latin typeface="Times New Roman"/>
                <a:cs typeface="Times New Roman"/>
              </a:rPr>
              <a:t>j</a:t>
            </a:r>
            <a:r>
              <a:rPr sz="1200" spc="10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2000" i="1" spc="5" dirty="0">
                <a:latin typeface="Times New Roman"/>
                <a:cs typeface="Times New Roman"/>
              </a:rPr>
              <a:t>i</a:t>
            </a:r>
            <a:r>
              <a:rPr sz="1200" i="1" spc="10" dirty="0">
                <a:latin typeface="Times New Roman"/>
                <a:cs typeface="Times New Roman"/>
              </a:rPr>
              <a:t>p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2000" i="1" dirty="0">
                <a:latin typeface="Times New Roman"/>
                <a:cs typeface="Times New Roman"/>
              </a:rPr>
              <a:t>j</a:t>
            </a:r>
            <a:r>
              <a:rPr sz="1200" i="1" spc="10" dirty="0">
                <a:latin typeface="Times New Roman"/>
                <a:cs typeface="Times New Roman"/>
              </a:rPr>
              <a:t>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084854" y="3126029"/>
            <a:ext cx="33235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0"/>
              </a:spcBef>
              <a:tabLst>
                <a:tab pos="855344" algn="l"/>
                <a:tab pos="1403350" algn="l"/>
                <a:tab pos="2483485" algn="l"/>
                <a:tab pos="3026410" algn="l"/>
              </a:tabLst>
            </a:pPr>
            <a:r>
              <a:rPr sz="2000" spc="30" dirty="0">
                <a:latin typeface="Times New Roman"/>
                <a:cs typeface="Times New Roman"/>
              </a:rPr>
              <a:t>|</a:t>
            </a:r>
            <a:r>
              <a:rPr sz="1800" spc="44" baseline="41666" dirty="0">
                <a:latin typeface="Times New Roman"/>
                <a:cs typeface="Times New Roman"/>
              </a:rPr>
              <a:t>2</a:t>
            </a:r>
            <a:r>
              <a:rPr sz="1800" spc="292" baseline="41666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Symbol"/>
                <a:cs typeface="Symbol"/>
              </a:rPr>
              <a:t></a:t>
            </a:r>
            <a:r>
              <a:rPr sz="2000" spc="95" dirty="0">
                <a:latin typeface="Times New Roman"/>
                <a:cs typeface="Times New Roman"/>
              </a:rPr>
              <a:t>|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i="1" spc="15" dirty="0">
                <a:latin typeface="Times New Roman"/>
                <a:cs typeface="Times New Roman"/>
              </a:rPr>
              <a:t>x	</a:t>
            </a:r>
            <a:r>
              <a:rPr sz="2000" spc="20" dirty="0">
                <a:latin typeface="Symbol"/>
                <a:cs typeface="Symbol"/>
              </a:rPr>
              <a:t>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i="1" spc="15" dirty="0">
                <a:latin typeface="Times New Roman"/>
                <a:cs typeface="Times New Roman"/>
              </a:rPr>
              <a:t>x	</a:t>
            </a:r>
            <a:r>
              <a:rPr sz="2000" spc="30" dirty="0">
                <a:latin typeface="Times New Roman"/>
                <a:cs typeface="Times New Roman"/>
              </a:rPr>
              <a:t>|</a:t>
            </a:r>
            <a:r>
              <a:rPr sz="1800" spc="44" baseline="41666" dirty="0">
                <a:latin typeface="Times New Roman"/>
                <a:cs typeface="Times New Roman"/>
              </a:rPr>
              <a:t>2</a:t>
            </a:r>
            <a:r>
              <a:rPr sz="1800" spc="315" baseline="41666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Symbol"/>
                <a:cs typeface="Symbol"/>
              </a:rPr>
              <a:t></a:t>
            </a:r>
            <a:r>
              <a:rPr sz="2000" spc="5" dirty="0">
                <a:latin typeface="Times New Roman"/>
                <a:cs typeface="Times New Roman"/>
              </a:rPr>
              <a:t>...</a:t>
            </a:r>
            <a:r>
              <a:rPr sz="2000" spc="5" dirty="0">
                <a:latin typeface="Symbol"/>
                <a:cs typeface="Symbol"/>
              </a:rPr>
              <a:t></a:t>
            </a:r>
            <a:r>
              <a:rPr sz="2000" spc="5" dirty="0">
                <a:latin typeface="Times New Roman"/>
                <a:cs typeface="Times New Roman"/>
              </a:rPr>
              <a:t>|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i="1" spc="15" dirty="0">
                <a:latin typeface="Times New Roman"/>
                <a:cs typeface="Times New Roman"/>
              </a:rPr>
              <a:t>x	</a:t>
            </a:r>
            <a:r>
              <a:rPr sz="2000" spc="20" dirty="0">
                <a:latin typeface="Symbol"/>
                <a:cs typeface="Symbol"/>
              </a:rPr>
              <a:t></a:t>
            </a:r>
            <a:r>
              <a:rPr sz="2000" spc="-225" dirty="0">
                <a:latin typeface="Times New Roman"/>
                <a:cs typeface="Times New Roman"/>
              </a:rPr>
              <a:t> </a:t>
            </a:r>
            <a:r>
              <a:rPr sz="2000" i="1" spc="15" dirty="0">
                <a:latin typeface="Times New Roman"/>
                <a:cs typeface="Times New Roman"/>
              </a:rPr>
              <a:t>x	</a:t>
            </a:r>
            <a:r>
              <a:rPr sz="2000" spc="30" dirty="0">
                <a:latin typeface="Times New Roman"/>
                <a:cs typeface="Times New Roman"/>
              </a:rPr>
              <a:t>|</a:t>
            </a:r>
            <a:r>
              <a:rPr sz="1800" spc="44" baseline="41666" dirty="0">
                <a:latin typeface="Times New Roman"/>
                <a:cs typeface="Times New Roman"/>
              </a:rPr>
              <a:t>2</a:t>
            </a:r>
            <a:r>
              <a:rPr sz="1800" spc="-217" baseline="41666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8714" y="3126029"/>
            <a:ext cx="17208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55040" algn="l"/>
                <a:tab pos="1414780" algn="l"/>
              </a:tabLst>
            </a:pPr>
            <a:r>
              <a:rPr sz="2000" i="1" spc="10" dirty="0">
                <a:latin typeface="Times New Roman"/>
                <a:cs typeface="Times New Roman"/>
              </a:rPr>
              <a:t>d</a:t>
            </a:r>
            <a:r>
              <a:rPr sz="2000" spc="10" dirty="0">
                <a:latin typeface="Times New Roman"/>
                <a:cs typeface="Times New Roman"/>
              </a:rPr>
              <a:t>(</a:t>
            </a:r>
            <a:r>
              <a:rPr sz="2000" i="1" spc="10" dirty="0">
                <a:latin typeface="Times New Roman"/>
                <a:cs typeface="Times New Roman"/>
              </a:rPr>
              <a:t>i</a:t>
            </a:r>
            <a:r>
              <a:rPr sz="2000" spc="10" dirty="0">
                <a:latin typeface="Times New Roman"/>
                <a:cs typeface="Times New Roman"/>
              </a:rPr>
              <a:t>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i="1" spc="25" dirty="0">
                <a:latin typeface="Times New Roman"/>
                <a:cs typeface="Times New Roman"/>
              </a:rPr>
              <a:t>j</a:t>
            </a:r>
            <a:r>
              <a:rPr sz="2000" spc="25" dirty="0">
                <a:latin typeface="Times New Roman"/>
                <a:cs typeface="Times New Roman"/>
              </a:rPr>
              <a:t>)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Symbol"/>
                <a:cs typeface="Symbol"/>
              </a:rPr>
              <a:t></a:t>
            </a:r>
            <a:r>
              <a:rPr sz="2000" spc="20" dirty="0">
                <a:latin typeface="Times New Roman"/>
                <a:cs typeface="Times New Roman"/>
              </a:rPr>
              <a:t>	(|</a:t>
            </a:r>
            <a:r>
              <a:rPr sz="2000" spc="-265" dirty="0">
                <a:latin typeface="Times New Roman"/>
                <a:cs typeface="Times New Roman"/>
              </a:rPr>
              <a:t> </a:t>
            </a:r>
            <a:r>
              <a:rPr sz="2000" i="1" spc="15" dirty="0">
                <a:latin typeface="Times New Roman"/>
                <a:cs typeface="Times New Roman"/>
              </a:rPr>
              <a:t>x	</a:t>
            </a:r>
            <a:r>
              <a:rPr sz="2000" spc="20" dirty="0">
                <a:latin typeface="Symbol"/>
                <a:cs typeface="Symbol"/>
              </a:rPr>
              <a:t></a:t>
            </a:r>
            <a:r>
              <a:rPr sz="2000" spc="-295" dirty="0">
                <a:latin typeface="Times New Roman"/>
                <a:cs typeface="Times New Roman"/>
              </a:rPr>
              <a:t> </a:t>
            </a:r>
            <a:r>
              <a:rPr sz="2000" i="1" spc="15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27"/>
    </mc:Choice>
    <mc:Fallback>
      <p:transition spd="slow" advTm="75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Basic Concept: </a:t>
            </a:r>
            <a:r>
              <a:rPr dirty="0"/>
              <a:t>Clusters</a:t>
            </a:r>
            <a:r>
              <a:rPr spc="5" dirty="0"/>
              <a:t> </a:t>
            </a:r>
            <a:r>
              <a:rPr spc="-10" dirty="0"/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1441703" y="49850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0304" y="49850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4704" y="49850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3304" y="49850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0503" y="49850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9103" y="49850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8561" y="4687061"/>
            <a:ext cx="419100" cy="190500"/>
          </a:xfrm>
          <a:custGeom>
            <a:avLst/>
            <a:gdLst/>
            <a:ahLst/>
            <a:cxnLst/>
            <a:rect l="l" t="t" r="r" b="b"/>
            <a:pathLst>
              <a:path w="419100" h="190500">
                <a:moveTo>
                  <a:pt x="0" y="190500"/>
                </a:moveTo>
                <a:lnTo>
                  <a:pt x="2742" y="153435"/>
                </a:lnTo>
                <a:lnTo>
                  <a:pt x="10223" y="123158"/>
                </a:lnTo>
                <a:lnTo>
                  <a:pt x="21324" y="102739"/>
                </a:lnTo>
                <a:lnTo>
                  <a:pt x="34925" y="95250"/>
                </a:lnTo>
                <a:lnTo>
                  <a:pt x="174625" y="95250"/>
                </a:lnTo>
                <a:lnTo>
                  <a:pt x="188225" y="87760"/>
                </a:lnTo>
                <a:lnTo>
                  <a:pt x="199326" y="67341"/>
                </a:lnTo>
                <a:lnTo>
                  <a:pt x="206807" y="37064"/>
                </a:lnTo>
                <a:lnTo>
                  <a:pt x="209550" y="0"/>
                </a:lnTo>
                <a:lnTo>
                  <a:pt x="212292" y="37064"/>
                </a:lnTo>
                <a:lnTo>
                  <a:pt x="219773" y="67341"/>
                </a:lnTo>
                <a:lnTo>
                  <a:pt x="230874" y="87760"/>
                </a:lnTo>
                <a:lnTo>
                  <a:pt x="244475" y="95250"/>
                </a:lnTo>
                <a:lnTo>
                  <a:pt x="384175" y="95250"/>
                </a:lnTo>
                <a:lnTo>
                  <a:pt x="397775" y="102739"/>
                </a:lnTo>
                <a:lnTo>
                  <a:pt x="408876" y="123158"/>
                </a:lnTo>
                <a:lnTo>
                  <a:pt x="416357" y="153435"/>
                </a:lnTo>
                <a:lnTo>
                  <a:pt x="419100" y="190500"/>
                </a:lnTo>
              </a:path>
            </a:pathLst>
          </a:custGeom>
          <a:ln w="38100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1561" y="4687061"/>
            <a:ext cx="419100" cy="190500"/>
          </a:xfrm>
          <a:custGeom>
            <a:avLst/>
            <a:gdLst/>
            <a:ahLst/>
            <a:cxnLst/>
            <a:rect l="l" t="t" r="r" b="b"/>
            <a:pathLst>
              <a:path w="419100" h="190500">
                <a:moveTo>
                  <a:pt x="0" y="190500"/>
                </a:moveTo>
                <a:lnTo>
                  <a:pt x="2742" y="153435"/>
                </a:lnTo>
                <a:lnTo>
                  <a:pt x="10223" y="123158"/>
                </a:lnTo>
                <a:lnTo>
                  <a:pt x="21324" y="102739"/>
                </a:lnTo>
                <a:lnTo>
                  <a:pt x="34925" y="95250"/>
                </a:lnTo>
                <a:lnTo>
                  <a:pt x="174625" y="95250"/>
                </a:lnTo>
                <a:lnTo>
                  <a:pt x="188225" y="87760"/>
                </a:lnTo>
                <a:lnTo>
                  <a:pt x="199326" y="67341"/>
                </a:lnTo>
                <a:lnTo>
                  <a:pt x="206807" y="37064"/>
                </a:lnTo>
                <a:lnTo>
                  <a:pt x="209550" y="0"/>
                </a:lnTo>
                <a:lnTo>
                  <a:pt x="212292" y="37064"/>
                </a:lnTo>
                <a:lnTo>
                  <a:pt x="219773" y="67341"/>
                </a:lnTo>
                <a:lnTo>
                  <a:pt x="230874" y="87760"/>
                </a:lnTo>
                <a:lnTo>
                  <a:pt x="244475" y="95250"/>
                </a:lnTo>
                <a:lnTo>
                  <a:pt x="384175" y="95250"/>
                </a:lnTo>
                <a:lnTo>
                  <a:pt x="397775" y="102739"/>
                </a:lnTo>
                <a:lnTo>
                  <a:pt x="408876" y="123158"/>
                </a:lnTo>
                <a:lnTo>
                  <a:pt x="416357" y="153435"/>
                </a:lnTo>
                <a:lnTo>
                  <a:pt x="419100" y="190500"/>
                </a:lnTo>
              </a:path>
            </a:pathLst>
          </a:custGeom>
          <a:ln w="38100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9261" y="4687061"/>
            <a:ext cx="419100" cy="190500"/>
          </a:xfrm>
          <a:custGeom>
            <a:avLst/>
            <a:gdLst/>
            <a:ahLst/>
            <a:cxnLst/>
            <a:rect l="l" t="t" r="r" b="b"/>
            <a:pathLst>
              <a:path w="419100" h="190500">
                <a:moveTo>
                  <a:pt x="0" y="190500"/>
                </a:moveTo>
                <a:lnTo>
                  <a:pt x="2742" y="153435"/>
                </a:lnTo>
                <a:lnTo>
                  <a:pt x="10223" y="123158"/>
                </a:lnTo>
                <a:lnTo>
                  <a:pt x="21324" y="102739"/>
                </a:lnTo>
                <a:lnTo>
                  <a:pt x="34925" y="95250"/>
                </a:lnTo>
                <a:lnTo>
                  <a:pt x="174625" y="95250"/>
                </a:lnTo>
                <a:lnTo>
                  <a:pt x="188225" y="87760"/>
                </a:lnTo>
                <a:lnTo>
                  <a:pt x="199326" y="67341"/>
                </a:lnTo>
                <a:lnTo>
                  <a:pt x="206807" y="37064"/>
                </a:lnTo>
                <a:lnTo>
                  <a:pt x="209550" y="0"/>
                </a:lnTo>
                <a:lnTo>
                  <a:pt x="212292" y="37064"/>
                </a:lnTo>
                <a:lnTo>
                  <a:pt x="219773" y="67341"/>
                </a:lnTo>
                <a:lnTo>
                  <a:pt x="230874" y="87760"/>
                </a:lnTo>
                <a:lnTo>
                  <a:pt x="244475" y="95250"/>
                </a:lnTo>
                <a:lnTo>
                  <a:pt x="384175" y="95250"/>
                </a:lnTo>
                <a:lnTo>
                  <a:pt x="397775" y="102739"/>
                </a:lnTo>
                <a:lnTo>
                  <a:pt x="408876" y="123158"/>
                </a:lnTo>
                <a:lnTo>
                  <a:pt x="416357" y="153435"/>
                </a:lnTo>
                <a:lnTo>
                  <a:pt x="419100" y="190500"/>
                </a:lnTo>
              </a:path>
            </a:pathLst>
          </a:custGeom>
          <a:ln w="38100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1561" y="4229861"/>
            <a:ext cx="990600" cy="3048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0" y="304800"/>
                </a:moveTo>
                <a:lnTo>
                  <a:pt x="6486" y="245465"/>
                </a:lnTo>
                <a:lnTo>
                  <a:pt x="24177" y="197024"/>
                </a:lnTo>
                <a:lnTo>
                  <a:pt x="50417" y="164371"/>
                </a:lnTo>
                <a:lnTo>
                  <a:pt x="82550" y="152400"/>
                </a:lnTo>
                <a:lnTo>
                  <a:pt x="412750" y="152400"/>
                </a:lnTo>
                <a:lnTo>
                  <a:pt x="444882" y="140428"/>
                </a:lnTo>
                <a:lnTo>
                  <a:pt x="471122" y="107775"/>
                </a:lnTo>
                <a:lnTo>
                  <a:pt x="488813" y="59334"/>
                </a:lnTo>
                <a:lnTo>
                  <a:pt x="495300" y="0"/>
                </a:lnTo>
                <a:lnTo>
                  <a:pt x="501786" y="59334"/>
                </a:lnTo>
                <a:lnTo>
                  <a:pt x="519477" y="107775"/>
                </a:lnTo>
                <a:lnTo>
                  <a:pt x="545717" y="140428"/>
                </a:lnTo>
                <a:lnTo>
                  <a:pt x="577850" y="152400"/>
                </a:lnTo>
                <a:lnTo>
                  <a:pt x="908050" y="152400"/>
                </a:lnTo>
                <a:lnTo>
                  <a:pt x="940182" y="164371"/>
                </a:lnTo>
                <a:lnTo>
                  <a:pt x="966422" y="197024"/>
                </a:lnTo>
                <a:lnTo>
                  <a:pt x="984113" y="245465"/>
                </a:lnTo>
                <a:lnTo>
                  <a:pt x="990600" y="304800"/>
                </a:lnTo>
              </a:path>
            </a:pathLst>
          </a:custGeom>
          <a:ln w="38100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48561" y="3658361"/>
            <a:ext cx="2133600" cy="342900"/>
          </a:xfrm>
          <a:custGeom>
            <a:avLst/>
            <a:gdLst/>
            <a:ahLst/>
            <a:cxnLst/>
            <a:rect l="l" t="t" r="r" b="b"/>
            <a:pathLst>
              <a:path w="2133600" h="342900">
                <a:moveTo>
                  <a:pt x="0" y="342900"/>
                </a:moveTo>
                <a:lnTo>
                  <a:pt x="6352" y="297303"/>
                </a:lnTo>
                <a:lnTo>
                  <a:pt x="24280" y="256342"/>
                </a:lnTo>
                <a:lnTo>
                  <a:pt x="52085" y="221646"/>
                </a:lnTo>
                <a:lnTo>
                  <a:pt x="88072" y="194846"/>
                </a:lnTo>
                <a:lnTo>
                  <a:pt x="130542" y="177570"/>
                </a:lnTo>
                <a:lnTo>
                  <a:pt x="177800" y="171450"/>
                </a:lnTo>
                <a:lnTo>
                  <a:pt x="889000" y="171450"/>
                </a:lnTo>
                <a:lnTo>
                  <a:pt x="936257" y="165329"/>
                </a:lnTo>
                <a:lnTo>
                  <a:pt x="978727" y="148053"/>
                </a:lnTo>
                <a:lnTo>
                  <a:pt x="1014714" y="121253"/>
                </a:lnTo>
                <a:lnTo>
                  <a:pt x="1042519" y="86557"/>
                </a:lnTo>
                <a:lnTo>
                  <a:pt x="1060447" y="45596"/>
                </a:lnTo>
                <a:lnTo>
                  <a:pt x="1066800" y="0"/>
                </a:lnTo>
                <a:lnTo>
                  <a:pt x="1073152" y="45596"/>
                </a:lnTo>
                <a:lnTo>
                  <a:pt x="1091080" y="86557"/>
                </a:lnTo>
                <a:lnTo>
                  <a:pt x="1118885" y="121253"/>
                </a:lnTo>
                <a:lnTo>
                  <a:pt x="1154872" y="148053"/>
                </a:lnTo>
                <a:lnTo>
                  <a:pt x="1197342" y="165329"/>
                </a:lnTo>
                <a:lnTo>
                  <a:pt x="1244600" y="171450"/>
                </a:lnTo>
                <a:lnTo>
                  <a:pt x="1955800" y="171450"/>
                </a:lnTo>
                <a:lnTo>
                  <a:pt x="2003057" y="177570"/>
                </a:lnTo>
                <a:lnTo>
                  <a:pt x="2045527" y="194846"/>
                </a:lnTo>
                <a:lnTo>
                  <a:pt x="2081514" y="221646"/>
                </a:lnTo>
                <a:lnTo>
                  <a:pt x="2109319" y="256342"/>
                </a:lnTo>
                <a:lnTo>
                  <a:pt x="2127247" y="297303"/>
                </a:lnTo>
                <a:lnTo>
                  <a:pt x="2133600" y="342900"/>
                </a:lnTo>
              </a:path>
            </a:pathLst>
          </a:custGeom>
          <a:ln w="38100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04103" y="49469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32703" y="49469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47104" y="49469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75704" y="49469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32904" y="49469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61504" y="49469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10961" y="4648961"/>
            <a:ext cx="419100" cy="190500"/>
          </a:xfrm>
          <a:custGeom>
            <a:avLst/>
            <a:gdLst/>
            <a:ahLst/>
            <a:cxnLst/>
            <a:rect l="l" t="t" r="r" b="b"/>
            <a:pathLst>
              <a:path w="419100" h="190500">
                <a:moveTo>
                  <a:pt x="0" y="190500"/>
                </a:moveTo>
                <a:lnTo>
                  <a:pt x="2742" y="153435"/>
                </a:lnTo>
                <a:lnTo>
                  <a:pt x="10223" y="123158"/>
                </a:lnTo>
                <a:lnTo>
                  <a:pt x="21324" y="102739"/>
                </a:lnTo>
                <a:lnTo>
                  <a:pt x="34925" y="95250"/>
                </a:lnTo>
                <a:lnTo>
                  <a:pt x="174625" y="95250"/>
                </a:lnTo>
                <a:lnTo>
                  <a:pt x="188225" y="87760"/>
                </a:lnTo>
                <a:lnTo>
                  <a:pt x="199326" y="67341"/>
                </a:lnTo>
                <a:lnTo>
                  <a:pt x="206807" y="37064"/>
                </a:lnTo>
                <a:lnTo>
                  <a:pt x="209550" y="0"/>
                </a:lnTo>
                <a:lnTo>
                  <a:pt x="212292" y="37064"/>
                </a:lnTo>
                <a:lnTo>
                  <a:pt x="219773" y="67341"/>
                </a:lnTo>
                <a:lnTo>
                  <a:pt x="230874" y="87760"/>
                </a:lnTo>
                <a:lnTo>
                  <a:pt x="244475" y="95250"/>
                </a:lnTo>
                <a:lnTo>
                  <a:pt x="384175" y="95250"/>
                </a:lnTo>
                <a:lnTo>
                  <a:pt x="397775" y="102739"/>
                </a:lnTo>
                <a:lnTo>
                  <a:pt x="408876" y="123158"/>
                </a:lnTo>
                <a:lnTo>
                  <a:pt x="416357" y="153435"/>
                </a:lnTo>
                <a:lnTo>
                  <a:pt x="419100" y="190500"/>
                </a:lnTo>
              </a:path>
            </a:pathLst>
          </a:custGeom>
          <a:ln w="38100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53961" y="4496561"/>
            <a:ext cx="990600" cy="3048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0" y="304800"/>
                </a:moveTo>
                <a:lnTo>
                  <a:pt x="6486" y="245465"/>
                </a:lnTo>
                <a:lnTo>
                  <a:pt x="24177" y="197024"/>
                </a:lnTo>
                <a:lnTo>
                  <a:pt x="50417" y="164371"/>
                </a:lnTo>
                <a:lnTo>
                  <a:pt x="82550" y="152400"/>
                </a:lnTo>
                <a:lnTo>
                  <a:pt x="412750" y="152400"/>
                </a:lnTo>
                <a:lnTo>
                  <a:pt x="444882" y="140428"/>
                </a:lnTo>
                <a:lnTo>
                  <a:pt x="471122" y="107775"/>
                </a:lnTo>
                <a:lnTo>
                  <a:pt x="488813" y="59334"/>
                </a:lnTo>
                <a:lnTo>
                  <a:pt x="495300" y="0"/>
                </a:lnTo>
                <a:lnTo>
                  <a:pt x="501786" y="59334"/>
                </a:lnTo>
                <a:lnTo>
                  <a:pt x="519477" y="107775"/>
                </a:lnTo>
                <a:lnTo>
                  <a:pt x="545717" y="140428"/>
                </a:lnTo>
                <a:lnTo>
                  <a:pt x="577850" y="152400"/>
                </a:lnTo>
                <a:lnTo>
                  <a:pt x="908050" y="152400"/>
                </a:lnTo>
                <a:lnTo>
                  <a:pt x="940182" y="164371"/>
                </a:lnTo>
                <a:lnTo>
                  <a:pt x="966422" y="197024"/>
                </a:lnTo>
                <a:lnTo>
                  <a:pt x="984113" y="245465"/>
                </a:lnTo>
                <a:lnTo>
                  <a:pt x="990600" y="304800"/>
                </a:lnTo>
              </a:path>
            </a:pathLst>
          </a:custGeom>
          <a:ln w="38100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761" y="2972561"/>
            <a:ext cx="0" cy="2590800"/>
          </a:xfrm>
          <a:custGeom>
            <a:avLst/>
            <a:gdLst/>
            <a:ahLst/>
            <a:cxnLst/>
            <a:rect l="l" t="t" r="r" b="b"/>
            <a:pathLst>
              <a:path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26794" y="2241930"/>
            <a:ext cx="1849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ahoma"/>
                <a:cs typeface="Tahoma"/>
              </a:rPr>
              <a:t>Hierarchical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5947028" y="2241930"/>
            <a:ext cx="598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ahoma"/>
                <a:cs typeface="Tahoma"/>
              </a:rPr>
              <a:t>Flat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33"/>
    </mc:Choice>
    <mc:Fallback>
      <p:transition spd="slow" advTm="38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70078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Basic Concept: </a:t>
            </a:r>
            <a:r>
              <a:rPr dirty="0"/>
              <a:t>Cluster</a:t>
            </a:r>
            <a:r>
              <a:rPr spc="-45" dirty="0"/>
              <a:t> </a:t>
            </a:r>
            <a:r>
              <a:rPr dirty="0"/>
              <a:t>Assignment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27337"/>
            <a:ext cx="7576184" cy="2971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34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Hard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clustering: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9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Each item </a:t>
            </a:r>
            <a:r>
              <a:rPr sz="2400" dirty="0">
                <a:latin typeface="Tahoma"/>
                <a:cs typeface="Tahoma"/>
              </a:rPr>
              <a:t>in only one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33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Soft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clustering:</a:t>
            </a:r>
            <a:endParaRPr sz="2800">
              <a:latin typeface="Tahoma"/>
              <a:cs typeface="Tahoma"/>
            </a:endParaRPr>
          </a:p>
          <a:p>
            <a:pPr marL="756285" marR="5080" lvl="1" indent="-287020">
              <a:lnSpc>
                <a:spcPts val="2590"/>
              </a:lnSpc>
              <a:spcBef>
                <a:spcPts val="62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Each item </a:t>
            </a:r>
            <a:r>
              <a:rPr sz="2400" dirty="0">
                <a:latin typeface="Tahoma"/>
                <a:cs typeface="Tahoma"/>
              </a:rPr>
              <a:t>has a probability of membership in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each  cluster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30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Disjunctive / overlapping</a:t>
            </a:r>
            <a:r>
              <a:rPr sz="2800" spc="3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clustering: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An item </a:t>
            </a:r>
            <a:r>
              <a:rPr sz="2400" spc="-5" dirty="0">
                <a:latin typeface="Tahoma"/>
                <a:cs typeface="Tahoma"/>
              </a:rPr>
              <a:t>can </a:t>
            </a:r>
            <a:r>
              <a:rPr sz="2400" dirty="0">
                <a:latin typeface="Tahoma"/>
                <a:cs typeface="Tahoma"/>
              </a:rPr>
              <a:t>be in more </a:t>
            </a:r>
            <a:r>
              <a:rPr sz="2400" spc="-5" dirty="0">
                <a:latin typeface="Tahoma"/>
                <a:cs typeface="Tahoma"/>
              </a:rPr>
              <a:t>than </a:t>
            </a:r>
            <a:r>
              <a:rPr sz="2400" dirty="0">
                <a:latin typeface="Tahoma"/>
                <a:cs typeface="Tahoma"/>
              </a:rPr>
              <a:t>one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53"/>
    </mc:Choice>
    <mc:Fallback>
      <p:transition spd="slow" advTm="70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805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Major Clustering</a:t>
            </a:r>
            <a:r>
              <a:rPr spc="-85" dirty="0"/>
              <a:t> </a:t>
            </a:r>
            <a:r>
              <a:rPr dirty="0"/>
              <a:t>Approaches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065" marR="50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u="heavy" spc="-10" dirty="0">
                <a:uFill>
                  <a:solidFill>
                    <a:srgbClr val="000000"/>
                  </a:solidFill>
                </a:uFill>
              </a:rPr>
              <a:t>Hierarchical</a:t>
            </a:r>
            <a:r>
              <a:rPr spc="-10" dirty="0"/>
              <a:t>: </a:t>
            </a:r>
            <a:r>
              <a:rPr spc="-5" dirty="0"/>
              <a:t>Create a hierarchical  decomposition of </a:t>
            </a:r>
            <a:r>
              <a:rPr spc="-10" dirty="0"/>
              <a:t>the set </a:t>
            </a:r>
            <a:r>
              <a:rPr spc="-5" dirty="0"/>
              <a:t>of objects using some  criterion</a:t>
            </a:r>
          </a:p>
          <a:p>
            <a:pPr marL="520065" marR="40259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u="heavy" spc="-10" dirty="0">
                <a:uFill>
                  <a:solidFill>
                    <a:srgbClr val="000000"/>
                  </a:solidFill>
                </a:uFill>
              </a:rPr>
              <a:t>Partitioning</a:t>
            </a:r>
            <a:r>
              <a:rPr spc="-10" dirty="0"/>
              <a:t>: </a:t>
            </a:r>
            <a:r>
              <a:rPr spc="-5" dirty="0"/>
              <a:t>Construct </a:t>
            </a:r>
            <a:r>
              <a:rPr spc="-10" dirty="0"/>
              <a:t>various </a:t>
            </a:r>
            <a:r>
              <a:rPr spc="-5" dirty="0"/>
              <a:t>partitions and  </a:t>
            </a:r>
            <a:r>
              <a:rPr spc="-10" dirty="0"/>
              <a:t>then </a:t>
            </a:r>
            <a:r>
              <a:rPr spc="-5" dirty="0"/>
              <a:t>evaluate </a:t>
            </a:r>
            <a:r>
              <a:rPr spc="-10" dirty="0"/>
              <a:t>them </a:t>
            </a:r>
            <a:r>
              <a:rPr spc="-5" dirty="0"/>
              <a:t>by some</a:t>
            </a:r>
            <a:r>
              <a:rPr spc="55" dirty="0"/>
              <a:t> </a:t>
            </a:r>
            <a:r>
              <a:rPr spc="-5" dirty="0"/>
              <a:t>criterion</a:t>
            </a:r>
          </a:p>
          <a:p>
            <a:pPr marL="520065" marR="53721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Model-based</a:t>
            </a:r>
            <a:r>
              <a:rPr spc="-5" dirty="0"/>
              <a:t>: Hypothesize a model for each  cluster and </a:t>
            </a:r>
            <a:r>
              <a:rPr spc="-10" dirty="0"/>
              <a:t>find </a:t>
            </a:r>
            <a:r>
              <a:rPr spc="-5" dirty="0"/>
              <a:t>best fit of models to</a:t>
            </a:r>
            <a:r>
              <a:rPr spc="40" dirty="0"/>
              <a:t> </a:t>
            </a:r>
            <a:r>
              <a:rPr spc="-5" dirty="0"/>
              <a:t>data</a:t>
            </a:r>
          </a:p>
          <a:p>
            <a:pPr marL="520065" marR="718185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520065" algn="l"/>
                <a:tab pos="520700" algn="l"/>
              </a:tabLst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Density-based</a:t>
            </a:r>
            <a:r>
              <a:rPr spc="-5" dirty="0"/>
              <a:t>: </a:t>
            </a:r>
            <a:r>
              <a:rPr spc="-10" dirty="0"/>
              <a:t>Guided </a:t>
            </a:r>
            <a:r>
              <a:rPr spc="-5" dirty="0"/>
              <a:t>by connectivity and  density</a:t>
            </a:r>
            <a:r>
              <a:rPr spc="10" dirty="0"/>
              <a:t> </a:t>
            </a:r>
            <a:r>
              <a:rPr spc="-10" dirty="0"/>
              <a:t>functions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15"/>
    </mc:Choice>
    <mc:Fallback>
      <p:transition spd="slow" advTm="14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1461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Outline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27377"/>
            <a:ext cx="6403340" cy="25863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Unsupervised learning, </a:t>
            </a:r>
            <a:r>
              <a:rPr sz="2800" spc="-10" dirty="0">
                <a:latin typeface="Tahoma"/>
                <a:cs typeface="Tahoma"/>
              </a:rPr>
              <a:t>clustering</a:t>
            </a:r>
            <a:r>
              <a:rPr sz="2800" spc="7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intro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Hierarchical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Partitional</a:t>
            </a:r>
            <a:r>
              <a:rPr sz="2800" spc="4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Model-based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Applications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5"/>
    </mc:Choice>
    <mc:Fallback>
      <p:transition spd="slow" advTm="3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1461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Outline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27377"/>
            <a:ext cx="6403340" cy="25863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Unsupervised learning, </a:t>
            </a:r>
            <a:r>
              <a:rPr sz="2800" spc="-10" dirty="0">
                <a:latin typeface="Tahoma"/>
                <a:cs typeface="Tahoma"/>
              </a:rPr>
              <a:t>clustering</a:t>
            </a:r>
            <a:r>
              <a:rPr sz="2800" spc="7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intro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Hierarchical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Partitional</a:t>
            </a:r>
            <a:r>
              <a:rPr sz="2800" spc="4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Model-based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Applications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68"/>
    </mc:Choice>
    <mc:Fallback>
      <p:transition spd="slow" advTm="20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4528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Hierarchical</a:t>
            </a:r>
            <a:r>
              <a:rPr spc="-65" dirty="0"/>
              <a:t> </a:t>
            </a:r>
            <a:r>
              <a:rPr dirty="0"/>
              <a:t>Clustering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2013330"/>
            <a:ext cx="7872730" cy="3354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090295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Can do top-down (divisive) or </a:t>
            </a:r>
            <a:r>
              <a:rPr sz="2800" dirty="0">
                <a:latin typeface="Tahoma"/>
                <a:cs typeface="Tahoma"/>
              </a:rPr>
              <a:t>bottom-up  </a:t>
            </a:r>
            <a:r>
              <a:rPr sz="2800" spc="-5" dirty="0">
                <a:latin typeface="Tahoma"/>
                <a:cs typeface="Tahoma"/>
              </a:rPr>
              <a:t>(agglomerative)</a:t>
            </a:r>
            <a:endParaRPr sz="28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In either case, we maintain a matrix of distance  (or similarity) scores for all pairs</a:t>
            </a:r>
            <a:r>
              <a:rPr sz="2800" spc="6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of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Tahoma"/>
                <a:cs typeface="Tahoma"/>
              </a:rPr>
              <a:t>Instances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Tahoma"/>
                <a:cs typeface="Tahoma"/>
              </a:rPr>
              <a:t>Clusters (formed so</a:t>
            </a:r>
            <a:r>
              <a:rPr sz="2800" spc="3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far)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Tahoma"/>
                <a:cs typeface="Tahoma"/>
              </a:rPr>
              <a:t>Instances </a:t>
            </a:r>
            <a:r>
              <a:rPr sz="2800" spc="-5" dirty="0">
                <a:latin typeface="Tahoma"/>
                <a:cs typeface="Tahoma"/>
              </a:rPr>
              <a:t>and</a:t>
            </a:r>
            <a:r>
              <a:rPr sz="2800" spc="3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74"/>
    </mc:Choice>
    <mc:Fallback>
      <p:transition spd="slow" advTm="35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7183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Hierarchical </a:t>
            </a:r>
            <a:r>
              <a:rPr dirty="0"/>
              <a:t>Clustering:</a:t>
            </a:r>
            <a:r>
              <a:rPr spc="-60" dirty="0"/>
              <a:t> </a:t>
            </a:r>
            <a:r>
              <a:rPr spc="-5" dirty="0"/>
              <a:t>Dendogram</a:t>
            </a:r>
          </a:p>
        </p:txBody>
      </p:sp>
      <p:sp>
        <p:nvSpPr>
          <p:cNvPr id="4" name="object 4"/>
          <p:cNvSpPr/>
          <p:nvPr/>
        </p:nvSpPr>
        <p:spPr>
          <a:xfrm>
            <a:off x="603504" y="5036820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934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2852" y="5036820"/>
            <a:ext cx="0" cy="754380"/>
          </a:xfrm>
          <a:custGeom>
            <a:avLst/>
            <a:gdLst/>
            <a:ahLst/>
            <a:cxnLst/>
            <a:rect l="l" t="t" r="r" b="b"/>
            <a:pathLst>
              <a:path h="754379">
                <a:moveTo>
                  <a:pt x="0" y="0"/>
                </a:moveTo>
                <a:lnTo>
                  <a:pt x="0" y="7543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6223" y="5036820"/>
            <a:ext cx="0" cy="754380"/>
          </a:xfrm>
          <a:custGeom>
            <a:avLst/>
            <a:gdLst/>
            <a:ahLst/>
            <a:cxnLst/>
            <a:rect l="l" t="t" r="r" b="b"/>
            <a:pathLst>
              <a:path h="754379">
                <a:moveTo>
                  <a:pt x="0" y="0"/>
                </a:moveTo>
                <a:lnTo>
                  <a:pt x="0" y="7543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6223" y="5036820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2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70247" y="5036820"/>
            <a:ext cx="0" cy="754380"/>
          </a:xfrm>
          <a:custGeom>
            <a:avLst/>
            <a:gdLst/>
            <a:ahLst/>
            <a:cxnLst/>
            <a:rect l="l" t="t" r="r" b="b"/>
            <a:pathLst>
              <a:path h="754379">
                <a:moveTo>
                  <a:pt x="0" y="0"/>
                </a:moveTo>
                <a:lnTo>
                  <a:pt x="0" y="7543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6119" y="5099303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189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6119" y="5099303"/>
            <a:ext cx="1026160" cy="0"/>
          </a:xfrm>
          <a:custGeom>
            <a:avLst/>
            <a:gdLst/>
            <a:ahLst/>
            <a:cxnLst/>
            <a:rect l="l" t="t" r="r" b="b"/>
            <a:pathLst>
              <a:path w="1026159">
                <a:moveTo>
                  <a:pt x="0" y="0"/>
                </a:moveTo>
                <a:lnTo>
                  <a:pt x="102565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81771" y="5099303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189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3939" y="4407408"/>
            <a:ext cx="0" cy="629920"/>
          </a:xfrm>
          <a:custGeom>
            <a:avLst/>
            <a:gdLst/>
            <a:ahLst/>
            <a:cxnLst/>
            <a:rect l="l" t="t" r="r" b="b"/>
            <a:pathLst>
              <a:path h="629920">
                <a:moveTo>
                  <a:pt x="0" y="0"/>
                </a:moveTo>
                <a:lnTo>
                  <a:pt x="0" y="6294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3939" y="4407408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89">
                <a:moveTo>
                  <a:pt x="0" y="0"/>
                </a:moveTo>
                <a:lnTo>
                  <a:pt x="139293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876" y="4407408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379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6659" y="4407408"/>
            <a:ext cx="0" cy="629920"/>
          </a:xfrm>
          <a:custGeom>
            <a:avLst/>
            <a:gdLst/>
            <a:ahLst/>
            <a:cxnLst/>
            <a:rect l="l" t="t" r="r" b="b"/>
            <a:pathLst>
              <a:path h="629920">
                <a:moveTo>
                  <a:pt x="0" y="0"/>
                </a:moveTo>
                <a:lnTo>
                  <a:pt x="0" y="6294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9811" y="4407408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89">
                <a:moveTo>
                  <a:pt x="0" y="0"/>
                </a:moveTo>
                <a:lnTo>
                  <a:pt x="139293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22747" y="4407408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379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56659" y="4407408"/>
            <a:ext cx="146685" cy="0"/>
          </a:xfrm>
          <a:custGeom>
            <a:avLst/>
            <a:gdLst/>
            <a:ahLst/>
            <a:cxnLst/>
            <a:rect l="l" t="t" r="r" b="b"/>
            <a:pathLst>
              <a:path w="146685">
                <a:moveTo>
                  <a:pt x="0" y="0"/>
                </a:moveTo>
                <a:lnTo>
                  <a:pt x="14630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9703" y="3715511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1895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02096" y="3715511"/>
            <a:ext cx="0" cy="2075814"/>
          </a:xfrm>
          <a:custGeom>
            <a:avLst/>
            <a:gdLst/>
            <a:ahLst/>
            <a:cxnLst/>
            <a:rect l="l" t="t" r="r" b="b"/>
            <a:pathLst>
              <a:path h="2075814">
                <a:moveTo>
                  <a:pt x="0" y="2075688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9703" y="3715511"/>
            <a:ext cx="1612900" cy="0"/>
          </a:xfrm>
          <a:custGeom>
            <a:avLst/>
            <a:gdLst/>
            <a:ahLst/>
            <a:cxnLst/>
            <a:rect l="l" t="t" r="r" b="b"/>
            <a:pathLst>
              <a:path w="1612900">
                <a:moveTo>
                  <a:pt x="0" y="0"/>
                </a:moveTo>
                <a:lnTo>
                  <a:pt x="161239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5900" y="3023616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189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68183" y="2961132"/>
            <a:ext cx="0" cy="2138680"/>
          </a:xfrm>
          <a:custGeom>
            <a:avLst/>
            <a:gdLst/>
            <a:ahLst/>
            <a:cxnLst/>
            <a:rect l="l" t="t" r="r" b="b"/>
            <a:pathLst>
              <a:path h="2138679">
                <a:moveTo>
                  <a:pt x="0" y="2138172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95900" y="2961132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2272283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95900" y="2961132"/>
            <a:ext cx="0" cy="189230"/>
          </a:xfrm>
          <a:custGeom>
            <a:avLst/>
            <a:gdLst/>
            <a:ahLst/>
            <a:cxnLst/>
            <a:rect l="l" t="t" r="r" b="b"/>
            <a:pathLst>
              <a:path h="189230">
                <a:moveTo>
                  <a:pt x="0" y="188975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6228" y="2206751"/>
            <a:ext cx="0" cy="754380"/>
          </a:xfrm>
          <a:custGeom>
            <a:avLst/>
            <a:gdLst/>
            <a:ahLst/>
            <a:cxnLst/>
            <a:rect l="l" t="t" r="r" b="b"/>
            <a:pathLst>
              <a:path h="754380">
                <a:moveTo>
                  <a:pt x="0" y="0"/>
                </a:moveTo>
                <a:lnTo>
                  <a:pt x="0" y="7543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50135" y="2206751"/>
            <a:ext cx="4546600" cy="0"/>
          </a:xfrm>
          <a:custGeom>
            <a:avLst/>
            <a:gdLst/>
            <a:ahLst/>
            <a:cxnLst/>
            <a:rect l="l" t="t" r="r" b="b"/>
            <a:pathLst>
              <a:path w="4546600">
                <a:moveTo>
                  <a:pt x="454609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03832" y="2206751"/>
            <a:ext cx="0" cy="2200910"/>
          </a:xfrm>
          <a:custGeom>
            <a:avLst/>
            <a:gdLst/>
            <a:ahLst/>
            <a:cxnLst/>
            <a:rect l="l" t="t" r="r" b="b"/>
            <a:pathLst>
              <a:path h="2200910">
                <a:moveTo>
                  <a:pt x="0" y="2200656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03832" y="2206751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36576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49267" y="1828800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37795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3504" y="5036820"/>
            <a:ext cx="0" cy="754380"/>
          </a:xfrm>
          <a:custGeom>
            <a:avLst/>
            <a:gdLst/>
            <a:ahLst/>
            <a:cxnLst/>
            <a:rect l="l" t="t" r="r" b="b"/>
            <a:pathLst>
              <a:path h="754379">
                <a:moveTo>
                  <a:pt x="0" y="0"/>
                </a:moveTo>
                <a:lnTo>
                  <a:pt x="0" y="75437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35468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35468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08292" y="5791200"/>
            <a:ext cx="265430" cy="274320"/>
          </a:xfrm>
          <a:custGeom>
            <a:avLst/>
            <a:gdLst/>
            <a:ahLst/>
            <a:cxnLst/>
            <a:rect l="l" t="t" r="r" b="b"/>
            <a:pathLst>
              <a:path w="265429" h="274320">
                <a:moveTo>
                  <a:pt x="132587" y="0"/>
                </a:moveTo>
                <a:lnTo>
                  <a:pt x="90659" y="6992"/>
                </a:lnTo>
                <a:lnTo>
                  <a:pt x="54260" y="26462"/>
                </a:lnTo>
                <a:lnTo>
                  <a:pt x="25566" y="56153"/>
                </a:lnTo>
                <a:lnTo>
                  <a:pt x="6754" y="93805"/>
                </a:lnTo>
                <a:lnTo>
                  <a:pt x="0" y="137159"/>
                </a:lnTo>
                <a:lnTo>
                  <a:pt x="6754" y="180514"/>
                </a:lnTo>
                <a:lnTo>
                  <a:pt x="25566" y="218166"/>
                </a:lnTo>
                <a:lnTo>
                  <a:pt x="54260" y="247857"/>
                </a:lnTo>
                <a:lnTo>
                  <a:pt x="90659" y="267327"/>
                </a:lnTo>
                <a:lnTo>
                  <a:pt x="132587" y="274320"/>
                </a:lnTo>
                <a:lnTo>
                  <a:pt x="174516" y="267327"/>
                </a:lnTo>
                <a:lnTo>
                  <a:pt x="210915" y="247857"/>
                </a:lnTo>
                <a:lnTo>
                  <a:pt x="239609" y="218166"/>
                </a:lnTo>
                <a:lnTo>
                  <a:pt x="258421" y="180514"/>
                </a:lnTo>
                <a:lnTo>
                  <a:pt x="265175" y="137159"/>
                </a:lnTo>
                <a:lnTo>
                  <a:pt x="258421" y="93805"/>
                </a:lnTo>
                <a:lnTo>
                  <a:pt x="239609" y="56153"/>
                </a:lnTo>
                <a:lnTo>
                  <a:pt x="210915" y="26462"/>
                </a:lnTo>
                <a:lnTo>
                  <a:pt x="174516" y="6992"/>
                </a:lnTo>
                <a:lnTo>
                  <a:pt x="13258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08292" y="5791200"/>
            <a:ext cx="265430" cy="274320"/>
          </a:xfrm>
          <a:custGeom>
            <a:avLst/>
            <a:gdLst/>
            <a:ahLst/>
            <a:cxnLst/>
            <a:rect l="l" t="t" r="r" b="b"/>
            <a:pathLst>
              <a:path w="265429" h="274320">
                <a:moveTo>
                  <a:pt x="0" y="137159"/>
                </a:moveTo>
                <a:lnTo>
                  <a:pt x="6754" y="93805"/>
                </a:lnTo>
                <a:lnTo>
                  <a:pt x="25566" y="56153"/>
                </a:lnTo>
                <a:lnTo>
                  <a:pt x="54260" y="26462"/>
                </a:lnTo>
                <a:lnTo>
                  <a:pt x="90659" y="6992"/>
                </a:lnTo>
                <a:lnTo>
                  <a:pt x="132587" y="0"/>
                </a:lnTo>
                <a:lnTo>
                  <a:pt x="174516" y="6992"/>
                </a:lnTo>
                <a:lnTo>
                  <a:pt x="210915" y="26462"/>
                </a:lnTo>
                <a:lnTo>
                  <a:pt x="239609" y="56153"/>
                </a:lnTo>
                <a:lnTo>
                  <a:pt x="258421" y="93805"/>
                </a:lnTo>
                <a:lnTo>
                  <a:pt x="265175" y="137159"/>
                </a:lnTo>
                <a:lnTo>
                  <a:pt x="258421" y="180514"/>
                </a:lnTo>
                <a:lnTo>
                  <a:pt x="239609" y="218166"/>
                </a:lnTo>
                <a:lnTo>
                  <a:pt x="210915" y="247857"/>
                </a:lnTo>
                <a:lnTo>
                  <a:pt x="174516" y="267327"/>
                </a:lnTo>
                <a:lnTo>
                  <a:pt x="132587" y="274320"/>
                </a:lnTo>
                <a:lnTo>
                  <a:pt x="90659" y="267327"/>
                </a:lnTo>
                <a:lnTo>
                  <a:pt x="54260" y="247857"/>
                </a:lnTo>
                <a:lnTo>
                  <a:pt x="25566" y="218166"/>
                </a:lnTo>
                <a:lnTo>
                  <a:pt x="6754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55791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2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55791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2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6444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76444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2242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2242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6992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6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6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2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6992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6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2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6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90572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90572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36547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131826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6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2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36547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6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2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6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720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131826" y="0"/>
                </a:moveTo>
                <a:lnTo>
                  <a:pt x="90157" y="6992"/>
                </a:lnTo>
                <a:lnTo>
                  <a:pt x="53969" y="26462"/>
                </a:lnTo>
                <a:lnTo>
                  <a:pt x="25433" y="56153"/>
                </a:lnTo>
                <a:lnTo>
                  <a:pt x="6720" y="93805"/>
                </a:lnTo>
                <a:lnTo>
                  <a:pt x="0" y="137159"/>
                </a:lnTo>
                <a:lnTo>
                  <a:pt x="6720" y="180514"/>
                </a:lnTo>
                <a:lnTo>
                  <a:pt x="25433" y="218166"/>
                </a:lnTo>
                <a:lnTo>
                  <a:pt x="53969" y="247857"/>
                </a:lnTo>
                <a:lnTo>
                  <a:pt x="90157" y="267327"/>
                </a:lnTo>
                <a:lnTo>
                  <a:pt x="131826" y="274320"/>
                </a:lnTo>
                <a:lnTo>
                  <a:pt x="173494" y="267327"/>
                </a:lnTo>
                <a:lnTo>
                  <a:pt x="209682" y="247857"/>
                </a:lnTo>
                <a:lnTo>
                  <a:pt x="238218" y="218166"/>
                </a:lnTo>
                <a:lnTo>
                  <a:pt x="256931" y="180514"/>
                </a:lnTo>
                <a:lnTo>
                  <a:pt x="263652" y="137159"/>
                </a:lnTo>
                <a:lnTo>
                  <a:pt x="256931" y="93805"/>
                </a:lnTo>
                <a:lnTo>
                  <a:pt x="238218" y="56153"/>
                </a:lnTo>
                <a:lnTo>
                  <a:pt x="209682" y="26462"/>
                </a:lnTo>
                <a:lnTo>
                  <a:pt x="173494" y="6992"/>
                </a:lnTo>
                <a:lnTo>
                  <a:pt x="13182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720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0" y="137159"/>
                </a:moveTo>
                <a:lnTo>
                  <a:pt x="6720" y="93805"/>
                </a:lnTo>
                <a:lnTo>
                  <a:pt x="25433" y="56153"/>
                </a:lnTo>
                <a:lnTo>
                  <a:pt x="53969" y="26462"/>
                </a:lnTo>
                <a:lnTo>
                  <a:pt x="90157" y="6992"/>
                </a:lnTo>
                <a:lnTo>
                  <a:pt x="131826" y="0"/>
                </a:lnTo>
                <a:lnTo>
                  <a:pt x="173494" y="6992"/>
                </a:lnTo>
                <a:lnTo>
                  <a:pt x="209682" y="26462"/>
                </a:lnTo>
                <a:lnTo>
                  <a:pt x="238218" y="56153"/>
                </a:lnTo>
                <a:lnTo>
                  <a:pt x="256931" y="93805"/>
                </a:lnTo>
                <a:lnTo>
                  <a:pt x="263652" y="137159"/>
                </a:lnTo>
                <a:lnTo>
                  <a:pt x="256931" y="180514"/>
                </a:lnTo>
                <a:lnTo>
                  <a:pt x="238218" y="218166"/>
                </a:lnTo>
                <a:lnTo>
                  <a:pt x="209682" y="247857"/>
                </a:lnTo>
                <a:lnTo>
                  <a:pt x="173494" y="267327"/>
                </a:lnTo>
                <a:lnTo>
                  <a:pt x="131826" y="274320"/>
                </a:lnTo>
                <a:lnTo>
                  <a:pt x="90157" y="267327"/>
                </a:lnTo>
                <a:lnTo>
                  <a:pt x="53969" y="247857"/>
                </a:lnTo>
                <a:lnTo>
                  <a:pt x="25433" y="218166"/>
                </a:lnTo>
                <a:lnTo>
                  <a:pt x="6720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755394" y="6182969"/>
            <a:ext cx="3654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ahoma"/>
                <a:cs typeface="Tahoma"/>
              </a:rPr>
              <a:t>Leaves represent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instances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7547" y="2943239"/>
            <a:ext cx="393700" cy="1932305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Distance</a:t>
            </a:r>
            <a:r>
              <a:rPr sz="2400" spc="-8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scale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629400" y="1325880"/>
            <a:ext cx="2438400" cy="1569720"/>
          </a:xfrm>
          <a:custGeom>
            <a:avLst/>
            <a:gdLst/>
            <a:ahLst/>
            <a:cxnLst/>
            <a:rect l="l" t="t" r="r" b="b"/>
            <a:pathLst>
              <a:path w="2438400" h="1569720">
                <a:moveTo>
                  <a:pt x="0" y="1569720"/>
                </a:moveTo>
                <a:lnTo>
                  <a:pt x="2438400" y="1569720"/>
                </a:lnTo>
                <a:lnTo>
                  <a:pt x="2438400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709409" y="1357325"/>
            <a:ext cx="222694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Bar height  indicates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degree 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400" spc="-10" dirty="0">
                <a:latin typeface="Tahoma"/>
                <a:cs typeface="Tahoma"/>
              </a:rPr>
              <a:t>difference  </a:t>
            </a:r>
            <a:r>
              <a:rPr sz="2400" spc="-5" dirty="0">
                <a:latin typeface="Tahoma"/>
                <a:cs typeface="Tahoma"/>
              </a:rPr>
              <a:t>within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pic>
        <p:nvPicPr>
          <p:cNvPr id="55" name="Audio 5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09"/>
    </mc:Choice>
    <mc:Fallback>
      <p:transition spd="slow" advTm="51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6845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Bottom-Up </a:t>
            </a:r>
            <a:r>
              <a:rPr spc="-10" dirty="0"/>
              <a:t>Hierarchical</a:t>
            </a:r>
            <a:r>
              <a:rPr spc="-5" dirty="0"/>
              <a:t> </a:t>
            </a:r>
            <a:r>
              <a:rPr dirty="0"/>
              <a:t>Clustering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39140" y="1975231"/>
            <a:ext cx="4770120" cy="446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1463040">
              <a:lnSpc>
                <a:spcPct val="1104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Given: instances x</a:t>
            </a:r>
            <a:r>
              <a:rPr sz="2400" spc="-7" baseline="-20833" dirty="0">
                <a:latin typeface="Tahoma"/>
                <a:cs typeface="Tahoma"/>
              </a:rPr>
              <a:t>1</a:t>
            </a:r>
            <a:r>
              <a:rPr sz="2400" spc="-5" dirty="0">
                <a:latin typeface="Tahoma"/>
                <a:cs typeface="Tahoma"/>
              </a:rPr>
              <a:t>,…,x</a:t>
            </a:r>
            <a:r>
              <a:rPr sz="2400" spc="-7" baseline="-20833" dirty="0">
                <a:latin typeface="Tahoma"/>
                <a:cs typeface="Tahoma"/>
              </a:rPr>
              <a:t>n  </a:t>
            </a:r>
            <a:r>
              <a:rPr sz="2400" spc="-5" dirty="0">
                <a:latin typeface="Tahoma"/>
                <a:cs typeface="Tahoma"/>
              </a:rPr>
              <a:t>For </a:t>
            </a:r>
            <a:r>
              <a:rPr sz="2400" dirty="0">
                <a:latin typeface="Tahoma"/>
                <a:cs typeface="Tahoma"/>
              </a:rPr>
              <a:t>i = 1 </a:t>
            </a:r>
            <a:r>
              <a:rPr sz="2400" spc="-5" dirty="0">
                <a:latin typeface="Tahoma"/>
                <a:cs typeface="Tahoma"/>
              </a:rPr>
              <a:t>to </a:t>
            </a:r>
            <a:r>
              <a:rPr sz="2400" dirty="0">
                <a:latin typeface="Tahoma"/>
                <a:cs typeface="Tahoma"/>
              </a:rPr>
              <a:t>n, 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i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5" dirty="0">
                <a:latin typeface="Tahoma"/>
                <a:cs typeface="Tahoma"/>
              </a:rPr>
              <a:t>{x</a:t>
            </a:r>
            <a:r>
              <a:rPr sz="2400" spc="-7" baseline="-20833" dirty="0">
                <a:latin typeface="Tahoma"/>
                <a:cs typeface="Tahoma"/>
              </a:rPr>
              <a:t>i</a:t>
            </a:r>
            <a:r>
              <a:rPr sz="2400" spc="-5" dirty="0">
                <a:latin typeface="Tahoma"/>
                <a:cs typeface="Tahoma"/>
              </a:rPr>
              <a:t>}  </a:t>
            </a:r>
            <a:r>
              <a:rPr sz="2400" dirty="0">
                <a:latin typeface="Tahoma"/>
                <a:cs typeface="Tahoma"/>
              </a:rPr>
              <a:t>C =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{c</a:t>
            </a:r>
            <a:r>
              <a:rPr sz="2400" spc="-7" baseline="-20833" dirty="0">
                <a:latin typeface="Tahoma"/>
                <a:cs typeface="Tahoma"/>
              </a:rPr>
              <a:t>1</a:t>
            </a:r>
            <a:r>
              <a:rPr sz="2400" spc="-5" dirty="0">
                <a:latin typeface="Tahoma"/>
                <a:cs typeface="Tahoma"/>
              </a:rPr>
              <a:t>,…,c</a:t>
            </a:r>
            <a:r>
              <a:rPr sz="2400" spc="-7" baseline="-20833" dirty="0">
                <a:latin typeface="Tahoma"/>
                <a:cs typeface="Tahoma"/>
              </a:rPr>
              <a:t>n</a:t>
            </a:r>
            <a:r>
              <a:rPr sz="2400" spc="-5" dirty="0">
                <a:latin typeface="Tahoma"/>
                <a:cs typeface="Tahoma"/>
              </a:rPr>
              <a:t>}</a:t>
            </a:r>
            <a:endParaRPr sz="24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Tahoma"/>
                <a:cs typeface="Tahoma"/>
              </a:rPr>
              <a:t>j =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  <a:p>
            <a:pPr marL="381000" marR="2888615" indent="-343535">
              <a:lnSpc>
                <a:spcPct val="110400"/>
              </a:lnSpc>
            </a:pPr>
            <a:r>
              <a:rPr sz="2400" dirty="0">
                <a:latin typeface="Tahoma"/>
                <a:cs typeface="Tahoma"/>
              </a:rPr>
              <a:t>While </a:t>
            </a:r>
            <a:r>
              <a:rPr sz="2400" spc="-5" dirty="0">
                <a:latin typeface="Tahoma"/>
                <a:cs typeface="Tahoma"/>
              </a:rPr>
              <a:t>|C| </a:t>
            </a:r>
            <a:r>
              <a:rPr sz="2400" dirty="0">
                <a:latin typeface="Tahoma"/>
                <a:cs typeface="Tahoma"/>
              </a:rPr>
              <a:t>&gt;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1  j =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j+1</a:t>
            </a:r>
            <a:endParaRPr sz="2400">
              <a:latin typeface="Tahoma"/>
              <a:cs typeface="Tahoma"/>
            </a:endParaRPr>
          </a:p>
          <a:p>
            <a:pPr marL="381000" marR="811530">
              <a:lnSpc>
                <a:spcPts val="3180"/>
              </a:lnSpc>
              <a:spcBef>
                <a:spcPts val="155"/>
              </a:spcBef>
            </a:pPr>
            <a:r>
              <a:rPr sz="2400" dirty="0">
                <a:latin typeface="Tahoma"/>
                <a:cs typeface="Tahoma"/>
              </a:rPr>
              <a:t>(c</a:t>
            </a:r>
            <a:r>
              <a:rPr sz="2400" baseline="-20833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,c</a:t>
            </a:r>
            <a:r>
              <a:rPr sz="2400" baseline="-20833" dirty="0">
                <a:latin typeface="Tahoma"/>
                <a:cs typeface="Tahoma"/>
              </a:rPr>
              <a:t>b</a:t>
            </a:r>
            <a:r>
              <a:rPr sz="2400" dirty="0">
                <a:latin typeface="Tahoma"/>
                <a:cs typeface="Tahoma"/>
              </a:rPr>
              <a:t>) = argmin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dist(c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,c</a:t>
            </a:r>
            <a:r>
              <a:rPr sz="2400" spc="-7" baseline="-20833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)  c</a:t>
            </a:r>
            <a:r>
              <a:rPr sz="2400" spc="-7" baseline="-20833" dirty="0">
                <a:latin typeface="Tahoma"/>
                <a:cs typeface="Tahoma"/>
              </a:rPr>
              <a:t>j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10" dirty="0">
                <a:latin typeface="Tahoma"/>
                <a:cs typeface="Tahoma"/>
              </a:rPr>
              <a:t>c</a:t>
            </a:r>
            <a:r>
              <a:rPr sz="2400" spc="-15" baseline="-20833" dirty="0">
                <a:latin typeface="Tahoma"/>
                <a:cs typeface="Tahoma"/>
              </a:rPr>
              <a:t>a </a:t>
            </a:r>
            <a:r>
              <a:rPr sz="2400" dirty="0">
                <a:latin typeface="Tahoma"/>
                <a:cs typeface="Tahoma"/>
              </a:rPr>
              <a:t>U</a:t>
            </a:r>
            <a:r>
              <a:rPr sz="2400" spc="-4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b</a:t>
            </a:r>
            <a:endParaRPr sz="2400" baseline="-20833">
              <a:latin typeface="Tahoma"/>
              <a:cs typeface="Tahoma"/>
            </a:endParaRPr>
          </a:p>
          <a:p>
            <a:pPr marL="381000" marR="30480">
              <a:lnSpc>
                <a:spcPts val="3180"/>
              </a:lnSpc>
              <a:spcBef>
                <a:spcPts val="5"/>
              </a:spcBef>
            </a:pPr>
            <a:r>
              <a:rPr sz="2400" dirty="0">
                <a:latin typeface="Tahoma"/>
                <a:cs typeface="Tahoma"/>
              </a:rPr>
              <a:t>add node </a:t>
            </a:r>
            <a:r>
              <a:rPr sz="2400" spc="-5" dirty="0">
                <a:latin typeface="Tahoma"/>
                <a:cs typeface="Tahoma"/>
              </a:rPr>
              <a:t>to tree </a:t>
            </a:r>
            <a:r>
              <a:rPr sz="2400" dirty="0">
                <a:latin typeface="Tahoma"/>
                <a:cs typeface="Tahoma"/>
              </a:rPr>
              <a:t>joining a </a:t>
            </a:r>
            <a:r>
              <a:rPr sz="2400" spc="-5" dirty="0">
                <a:latin typeface="Tahoma"/>
                <a:cs typeface="Tahoma"/>
              </a:rPr>
              <a:t>and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b  C = (C – </a:t>
            </a:r>
            <a:r>
              <a:rPr sz="2400" spc="-5" dirty="0">
                <a:latin typeface="Tahoma"/>
                <a:cs typeface="Tahoma"/>
              </a:rPr>
              <a:t>{c</a:t>
            </a:r>
            <a:r>
              <a:rPr sz="2400" spc="-7" baseline="-20833" dirty="0">
                <a:latin typeface="Tahoma"/>
                <a:cs typeface="Tahoma"/>
              </a:rPr>
              <a:t>a</a:t>
            </a:r>
            <a:r>
              <a:rPr sz="2400" spc="-5" dirty="0">
                <a:latin typeface="Tahoma"/>
                <a:cs typeface="Tahoma"/>
              </a:rPr>
              <a:t>,c</a:t>
            </a:r>
            <a:r>
              <a:rPr sz="2400" spc="-7" baseline="-20833" dirty="0">
                <a:latin typeface="Tahoma"/>
                <a:cs typeface="Tahoma"/>
              </a:rPr>
              <a:t>b</a:t>
            </a:r>
            <a:r>
              <a:rPr sz="2400" spc="-5" dirty="0">
                <a:latin typeface="Tahoma"/>
                <a:cs typeface="Tahoma"/>
              </a:rPr>
              <a:t>}) </a:t>
            </a:r>
            <a:r>
              <a:rPr sz="2400" dirty="0">
                <a:latin typeface="Tahoma"/>
                <a:cs typeface="Tahoma"/>
              </a:rPr>
              <a:t>U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j</a:t>
            </a:r>
            <a:endParaRPr sz="2400" baseline="-20833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145"/>
              </a:spcBef>
            </a:pPr>
            <a:r>
              <a:rPr sz="2400" dirty="0">
                <a:latin typeface="Tahoma"/>
                <a:cs typeface="Tahoma"/>
              </a:rPr>
              <a:t>Return </a:t>
            </a:r>
            <a:r>
              <a:rPr sz="2400" spc="-5" dirty="0">
                <a:latin typeface="Tahoma"/>
                <a:cs typeface="Tahoma"/>
              </a:rPr>
              <a:t>tree with root </a:t>
            </a:r>
            <a:r>
              <a:rPr sz="2400" dirty="0">
                <a:latin typeface="Tahoma"/>
                <a:cs typeface="Tahoma"/>
              </a:rPr>
              <a:t>node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j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84"/>
    </mc:Choice>
    <mc:Fallback>
      <p:transition spd="slow" advTm="4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40468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Bottom-Up</a:t>
            </a:r>
            <a:r>
              <a:rPr spc="-4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4" name="object 4"/>
          <p:cNvSpPr/>
          <p:nvPr/>
        </p:nvSpPr>
        <p:spPr>
          <a:xfrm>
            <a:off x="2058161" y="54871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3261" y="5484114"/>
            <a:ext cx="685800" cy="917575"/>
          </a:xfrm>
          <a:custGeom>
            <a:avLst/>
            <a:gdLst/>
            <a:ahLst/>
            <a:cxnLst/>
            <a:rect l="l" t="t" r="r" b="b"/>
            <a:pathLst>
              <a:path w="685800" h="917575">
                <a:moveTo>
                  <a:pt x="0" y="917448"/>
                </a:moveTo>
                <a:lnTo>
                  <a:pt x="342900" y="0"/>
                </a:lnTo>
                <a:lnTo>
                  <a:pt x="685800" y="917448"/>
                </a:lnTo>
                <a:lnTo>
                  <a:pt x="0" y="917448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0661" y="54871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44461" y="5525261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228600"/>
                </a:moveTo>
                <a:lnTo>
                  <a:pt x="4912" y="187509"/>
                </a:lnTo>
                <a:lnTo>
                  <a:pt x="19076" y="148834"/>
                </a:lnTo>
                <a:lnTo>
                  <a:pt x="41627" y="113221"/>
                </a:lnTo>
                <a:lnTo>
                  <a:pt x="71705" y="81316"/>
                </a:lnTo>
                <a:lnTo>
                  <a:pt x="108446" y="53764"/>
                </a:lnTo>
                <a:lnTo>
                  <a:pt x="150988" y="31210"/>
                </a:lnTo>
                <a:lnTo>
                  <a:pt x="198470" y="14301"/>
                </a:lnTo>
                <a:lnTo>
                  <a:pt x="250027" y="3683"/>
                </a:lnTo>
                <a:lnTo>
                  <a:pt x="304800" y="0"/>
                </a:lnTo>
                <a:lnTo>
                  <a:pt x="359572" y="3683"/>
                </a:lnTo>
                <a:lnTo>
                  <a:pt x="411129" y="14301"/>
                </a:lnTo>
                <a:lnTo>
                  <a:pt x="458611" y="31210"/>
                </a:lnTo>
                <a:lnTo>
                  <a:pt x="501153" y="53764"/>
                </a:lnTo>
                <a:lnTo>
                  <a:pt x="537894" y="81316"/>
                </a:lnTo>
                <a:lnTo>
                  <a:pt x="567972" y="113221"/>
                </a:lnTo>
                <a:lnTo>
                  <a:pt x="590523" y="148834"/>
                </a:lnTo>
                <a:lnTo>
                  <a:pt x="604687" y="187509"/>
                </a:lnTo>
                <a:lnTo>
                  <a:pt x="609600" y="228600"/>
                </a:lnTo>
                <a:lnTo>
                  <a:pt x="604687" y="269690"/>
                </a:lnTo>
                <a:lnTo>
                  <a:pt x="590523" y="308365"/>
                </a:lnTo>
                <a:lnTo>
                  <a:pt x="567972" y="343978"/>
                </a:lnTo>
                <a:lnTo>
                  <a:pt x="537894" y="375883"/>
                </a:lnTo>
                <a:lnTo>
                  <a:pt x="501153" y="403435"/>
                </a:lnTo>
                <a:lnTo>
                  <a:pt x="458611" y="425989"/>
                </a:lnTo>
                <a:lnTo>
                  <a:pt x="411129" y="442898"/>
                </a:lnTo>
                <a:lnTo>
                  <a:pt x="359572" y="453516"/>
                </a:lnTo>
                <a:lnTo>
                  <a:pt x="304800" y="457200"/>
                </a:lnTo>
                <a:lnTo>
                  <a:pt x="250027" y="453516"/>
                </a:lnTo>
                <a:lnTo>
                  <a:pt x="198470" y="442898"/>
                </a:lnTo>
                <a:lnTo>
                  <a:pt x="150988" y="425989"/>
                </a:lnTo>
                <a:lnTo>
                  <a:pt x="108446" y="403435"/>
                </a:lnTo>
                <a:lnTo>
                  <a:pt x="71705" y="375883"/>
                </a:lnTo>
                <a:lnTo>
                  <a:pt x="41627" y="343978"/>
                </a:lnTo>
                <a:lnTo>
                  <a:pt x="19076" y="308365"/>
                </a:lnTo>
                <a:lnTo>
                  <a:pt x="4912" y="269690"/>
                </a:lnTo>
                <a:lnTo>
                  <a:pt x="0" y="228600"/>
                </a:lnTo>
                <a:close/>
              </a:path>
            </a:pathLst>
          </a:custGeom>
          <a:ln w="32004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48861" y="54871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30061" y="5487161"/>
            <a:ext cx="609600" cy="649605"/>
          </a:xfrm>
          <a:custGeom>
            <a:avLst/>
            <a:gdLst/>
            <a:ahLst/>
            <a:cxnLst/>
            <a:rect l="l" t="t" r="r" b="b"/>
            <a:pathLst>
              <a:path w="609600" h="649604">
                <a:moveTo>
                  <a:pt x="0" y="324612"/>
                </a:moveTo>
                <a:lnTo>
                  <a:pt x="3306" y="276644"/>
                </a:lnTo>
                <a:lnTo>
                  <a:pt x="12909" y="230861"/>
                </a:lnTo>
                <a:lnTo>
                  <a:pt x="28338" y="187765"/>
                </a:lnTo>
                <a:lnTo>
                  <a:pt x="49120" y="147859"/>
                </a:lnTo>
                <a:lnTo>
                  <a:pt x="74783" y="111644"/>
                </a:lnTo>
                <a:lnTo>
                  <a:pt x="104853" y="79623"/>
                </a:lnTo>
                <a:lnTo>
                  <a:pt x="138860" y="52298"/>
                </a:lnTo>
                <a:lnTo>
                  <a:pt x="176330" y="30171"/>
                </a:lnTo>
                <a:lnTo>
                  <a:pt x="216792" y="13744"/>
                </a:lnTo>
                <a:lnTo>
                  <a:pt x="259772" y="3519"/>
                </a:lnTo>
                <a:lnTo>
                  <a:pt x="304800" y="0"/>
                </a:lnTo>
                <a:lnTo>
                  <a:pt x="349827" y="3519"/>
                </a:lnTo>
                <a:lnTo>
                  <a:pt x="392807" y="13744"/>
                </a:lnTo>
                <a:lnTo>
                  <a:pt x="433269" y="30171"/>
                </a:lnTo>
                <a:lnTo>
                  <a:pt x="470739" y="52298"/>
                </a:lnTo>
                <a:lnTo>
                  <a:pt x="504746" y="79623"/>
                </a:lnTo>
                <a:lnTo>
                  <a:pt x="534816" y="111644"/>
                </a:lnTo>
                <a:lnTo>
                  <a:pt x="560479" y="147859"/>
                </a:lnTo>
                <a:lnTo>
                  <a:pt x="581261" y="187765"/>
                </a:lnTo>
                <a:lnTo>
                  <a:pt x="596690" y="230861"/>
                </a:lnTo>
                <a:lnTo>
                  <a:pt x="606293" y="276644"/>
                </a:lnTo>
                <a:lnTo>
                  <a:pt x="609600" y="324612"/>
                </a:lnTo>
                <a:lnTo>
                  <a:pt x="606293" y="372579"/>
                </a:lnTo>
                <a:lnTo>
                  <a:pt x="596690" y="418362"/>
                </a:lnTo>
                <a:lnTo>
                  <a:pt x="581261" y="461458"/>
                </a:lnTo>
                <a:lnTo>
                  <a:pt x="560479" y="501364"/>
                </a:lnTo>
                <a:lnTo>
                  <a:pt x="534816" y="537579"/>
                </a:lnTo>
                <a:lnTo>
                  <a:pt x="504746" y="569600"/>
                </a:lnTo>
                <a:lnTo>
                  <a:pt x="470739" y="596925"/>
                </a:lnTo>
                <a:lnTo>
                  <a:pt x="433269" y="619052"/>
                </a:lnTo>
                <a:lnTo>
                  <a:pt x="392807" y="635479"/>
                </a:lnTo>
                <a:lnTo>
                  <a:pt x="349827" y="645704"/>
                </a:lnTo>
                <a:lnTo>
                  <a:pt x="304800" y="649224"/>
                </a:lnTo>
                <a:lnTo>
                  <a:pt x="259772" y="645704"/>
                </a:lnTo>
                <a:lnTo>
                  <a:pt x="216792" y="635479"/>
                </a:lnTo>
                <a:lnTo>
                  <a:pt x="176330" y="619052"/>
                </a:lnTo>
                <a:lnTo>
                  <a:pt x="138860" y="596925"/>
                </a:lnTo>
                <a:lnTo>
                  <a:pt x="104853" y="569600"/>
                </a:lnTo>
                <a:lnTo>
                  <a:pt x="74783" y="537579"/>
                </a:lnTo>
                <a:lnTo>
                  <a:pt x="49120" y="501364"/>
                </a:lnTo>
                <a:lnTo>
                  <a:pt x="28338" y="461458"/>
                </a:lnTo>
                <a:lnTo>
                  <a:pt x="12909" y="418362"/>
                </a:lnTo>
                <a:lnTo>
                  <a:pt x="3306" y="372579"/>
                </a:lnTo>
                <a:lnTo>
                  <a:pt x="0" y="324612"/>
                </a:lnTo>
                <a:close/>
              </a:path>
            </a:pathLst>
          </a:custGeom>
          <a:ln w="32004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8973" y="4763261"/>
            <a:ext cx="0" cy="723900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0"/>
                </a:moveTo>
                <a:lnTo>
                  <a:pt x="0" y="7239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3373" y="4761738"/>
            <a:ext cx="0" cy="723900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72390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77261" y="4761738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4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34861" y="4763261"/>
            <a:ext cx="0" cy="723900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0"/>
                </a:moveTo>
                <a:lnTo>
                  <a:pt x="0" y="72390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47738" y="4763261"/>
            <a:ext cx="1905" cy="723900"/>
          </a:xfrm>
          <a:custGeom>
            <a:avLst/>
            <a:gdLst/>
            <a:ahLst/>
            <a:cxnLst/>
            <a:rect l="l" t="t" r="r" b="b"/>
            <a:pathLst>
              <a:path w="1904" h="723900">
                <a:moveTo>
                  <a:pt x="0" y="723900"/>
                </a:moveTo>
                <a:lnTo>
                  <a:pt x="165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34861" y="4763261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4">
                <a:moveTo>
                  <a:pt x="0" y="0"/>
                </a:moveTo>
                <a:lnTo>
                  <a:pt x="914399" y="152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96361" y="4039361"/>
            <a:ext cx="0" cy="723900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0"/>
                </a:moveTo>
                <a:lnTo>
                  <a:pt x="0" y="7239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0238" y="4040885"/>
            <a:ext cx="1905" cy="1410970"/>
          </a:xfrm>
          <a:custGeom>
            <a:avLst/>
            <a:gdLst/>
            <a:ahLst/>
            <a:cxnLst/>
            <a:rect l="l" t="t" r="r" b="b"/>
            <a:pathLst>
              <a:path w="1904" h="1410970">
                <a:moveTo>
                  <a:pt x="0" y="1410461"/>
                </a:moveTo>
                <a:lnTo>
                  <a:pt x="165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6361" y="4039361"/>
            <a:ext cx="1294130" cy="1905"/>
          </a:xfrm>
          <a:custGeom>
            <a:avLst/>
            <a:gdLst/>
            <a:ahLst/>
            <a:cxnLst/>
            <a:rect l="l" t="t" r="r" b="b"/>
            <a:pathLst>
              <a:path w="1294129" h="1904">
                <a:moveTo>
                  <a:pt x="0" y="0"/>
                </a:moveTo>
                <a:lnTo>
                  <a:pt x="1293749" y="152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6161" y="3277361"/>
            <a:ext cx="1905" cy="2249170"/>
          </a:xfrm>
          <a:custGeom>
            <a:avLst/>
            <a:gdLst/>
            <a:ahLst/>
            <a:cxnLst/>
            <a:rect l="l" t="t" r="r" b="b"/>
            <a:pathLst>
              <a:path w="1904" h="2249170">
                <a:moveTo>
                  <a:pt x="0" y="2248662"/>
                </a:moveTo>
                <a:lnTo>
                  <a:pt x="165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67861" y="3315461"/>
            <a:ext cx="0" cy="723900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72390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7861" y="3313938"/>
            <a:ext cx="1640205" cy="1905"/>
          </a:xfrm>
          <a:custGeom>
            <a:avLst/>
            <a:gdLst/>
            <a:ahLst/>
            <a:cxnLst/>
            <a:rect l="l" t="t" r="r" b="b"/>
            <a:pathLst>
              <a:path w="1640204" h="1904">
                <a:moveTo>
                  <a:pt x="0" y="0"/>
                </a:moveTo>
                <a:lnTo>
                  <a:pt x="1639951" y="152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7114" y="2515361"/>
            <a:ext cx="2540" cy="2249170"/>
          </a:xfrm>
          <a:custGeom>
            <a:avLst/>
            <a:gdLst/>
            <a:ahLst/>
            <a:cxnLst/>
            <a:rect l="l" t="t" r="r" b="b"/>
            <a:pathLst>
              <a:path w="2540" h="2249170">
                <a:moveTo>
                  <a:pt x="0" y="2248662"/>
                </a:moveTo>
                <a:lnTo>
                  <a:pt x="2412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52138" y="2553461"/>
            <a:ext cx="0" cy="723900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72390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52138" y="2551938"/>
            <a:ext cx="2478405" cy="1905"/>
          </a:xfrm>
          <a:custGeom>
            <a:avLst/>
            <a:gdLst/>
            <a:ahLst/>
            <a:cxnLst/>
            <a:rect l="l" t="t" r="r" b="b"/>
            <a:pathLst>
              <a:path w="2478404" h="1905">
                <a:moveTo>
                  <a:pt x="0" y="0"/>
                </a:moveTo>
                <a:lnTo>
                  <a:pt x="2478151" y="165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86"/>
    </mc:Choice>
    <mc:Fallback>
      <p:transition spd="slow" advTm="89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6369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Distance </a:t>
            </a:r>
            <a:r>
              <a:rPr spc="-5" dirty="0"/>
              <a:t>Between </a:t>
            </a:r>
            <a:r>
              <a:rPr dirty="0"/>
              <a:t>Two</a:t>
            </a:r>
            <a:r>
              <a:rPr spc="-10" dirty="0"/>
              <a:t> </a:t>
            </a:r>
            <a:r>
              <a:rPr dirty="0"/>
              <a:t>Clusters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13740" y="2013330"/>
            <a:ext cx="8011159" cy="416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6400" marR="1003935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406400" algn="l"/>
                <a:tab pos="407034" algn="l"/>
              </a:tabLst>
            </a:pPr>
            <a:r>
              <a:rPr sz="2800" spc="-5" dirty="0">
                <a:latin typeface="Tahoma"/>
                <a:cs typeface="Tahoma"/>
              </a:rPr>
              <a:t>The distance between </a:t>
            </a:r>
            <a:r>
              <a:rPr sz="2800" spc="-10" dirty="0">
                <a:latin typeface="Tahoma"/>
                <a:cs typeface="Tahoma"/>
              </a:rPr>
              <a:t>two </a:t>
            </a:r>
            <a:r>
              <a:rPr sz="2800" spc="-5" dirty="0">
                <a:latin typeface="Tahoma"/>
                <a:cs typeface="Tahoma"/>
              </a:rPr>
              <a:t>clusters </a:t>
            </a:r>
            <a:r>
              <a:rPr sz="2800" spc="-10" dirty="0">
                <a:latin typeface="Tahoma"/>
                <a:cs typeface="Tahoma"/>
              </a:rPr>
              <a:t>can </a:t>
            </a:r>
            <a:r>
              <a:rPr sz="2800" spc="-5" dirty="0">
                <a:latin typeface="Tahoma"/>
                <a:cs typeface="Tahoma"/>
              </a:rPr>
              <a:t>be  determined in several</a:t>
            </a:r>
            <a:r>
              <a:rPr sz="2800" spc="2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ways</a:t>
            </a:r>
            <a:endParaRPr sz="2800">
              <a:latin typeface="Tahoma"/>
              <a:cs typeface="Tahoma"/>
            </a:endParaRPr>
          </a:p>
          <a:p>
            <a:pPr marL="807085" marR="406400" lvl="1" indent="-287020">
              <a:lnSpc>
                <a:spcPts val="2830"/>
              </a:lnSpc>
              <a:spcBef>
                <a:spcPts val="71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807085" algn="l"/>
                <a:tab pos="807720" algn="l"/>
                <a:tab pos="4885690" algn="l"/>
              </a:tabLst>
            </a:pPr>
            <a:r>
              <a:rPr sz="2400" spc="-5" dirty="0">
                <a:latin typeface="Tahoma"/>
                <a:cs typeface="Tahoma"/>
              </a:rPr>
              <a:t>Single </a:t>
            </a:r>
            <a:r>
              <a:rPr sz="2400" dirty="0">
                <a:latin typeface="Tahoma"/>
                <a:cs typeface="Tahoma"/>
              </a:rPr>
              <a:t>link: </a:t>
            </a:r>
            <a:r>
              <a:rPr sz="2400" spc="-5" dirty="0">
                <a:latin typeface="Tahoma"/>
                <a:cs typeface="Tahoma"/>
              </a:rPr>
              <a:t>distance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400" spc="-5" dirty="0">
                <a:latin typeface="Tahoma"/>
                <a:cs typeface="Tahoma"/>
              </a:rPr>
              <a:t>two </a:t>
            </a:r>
            <a:r>
              <a:rPr sz="2400" dirty="0">
                <a:latin typeface="Tahoma"/>
                <a:cs typeface="Tahoma"/>
              </a:rPr>
              <a:t>most </a:t>
            </a:r>
            <a:r>
              <a:rPr sz="2400" spc="-5" dirty="0">
                <a:latin typeface="Tahoma"/>
                <a:cs typeface="Tahoma"/>
              </a:rPr>
              <a:t>similar </a:t>
            </a:r>
            <a:r>
              <a:rPr sz="2400" dirty="0">
                <a:latin typeface="Tahoma"/>
                <a:cs typeface="Tahoma"/>
              </a:rPr>
              <a:t>instances:  </a:t>
            </a:r>
            <a:r>
              <a:rPr sz="2400" spc="-5" dirty="0">
                <a:latin typeface="Tahoma"/>
                <a:cs typeface="Tahoma"/>
              </a:rPr>
              <a:t>dist(c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, c</a:t>
            </a:r>
            <a:r>
              <a:rPr sz="2400" spc="-7" baseline="-20833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)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min</a:t>
            </a:r>
            <a:r>
              <a:rPr sz="2400" spc="-5" dirty="0">
                <a:latin typeface="Tahoma"/>
                <a:cs typeface="Tahoma"/>
              </a:rPr>
              <a:t>{dist(a,</a:t>
            </a:r>
            <a:r>
              <a:rPr sz="2400" spc="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b)</a:t>
            </a:r>
            <a:r>
              <a:rPr sz="2400" spc="1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|	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-5" dirty="0">
                <a:latin typeface="Cambria Math"/>
                <a:cs typeface="Cambria Math"/>
              </a:rPr>
              <a:t>∈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,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b</a:t>
            </a:r>
            <a:r>
              <a:rPr sz="2400" spc="-5" dirty="0">
                <a:latin typeface="Cambria Math"/>
                <a:cs typeface="Cambria Math"/>
              </a:rPr>
              <a:t>∈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}</a:t>
            </a:r>
            <a:endParaRPr sz="24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0000"/>
              </a:buClr>
              <a:buFont typeface="Wingdings"/>
              <a:buChar char=""/>
            </a:pPr>
            <a:endParaRPr sz="3550">
              <a:latin typeface="Times New Roman"/>
              <a:cs typeface="Times New Roman"/>
            </a:endParaRPr>
          </a:p>
          <a:p>
            <a:pPr marL="807085" marR="55880" lvl="1" indent="-287020">
              <a:lnSpc>
                <a:spcPts val="2830"/>
              </a:lnSpc>
              <a:buClr>
                <a:srgbClr val="FF0000"/>
              </a:buClr>
              <a:buSzPct val="54166"/>
              <a:buFont typeface="Wingdings"/>
              <a:buChar char=""/>
              <a:tabLst>
                <a:tab pos="807085" algn="l"/>
                <a:tab pos="807720" algn="l"/>
                <a:tab pos="6407150" algn="l"/>
              </a:tabLst>
            </a:pPr>
            <a:r>
              <a:rPr sz="2400" dirty="0">
                <a:latin typeface="Tahoma"/>
                <a:cs typeface="Tahoma"/>
              </a:rPr>
              <a:t>Complete link: </a:t>
            </a:r>
            <a:r>
              <a:rPr sz="2400" spc="-5" dirty="0">
                <a:latin typeface="Tahoma"/>
                <a:cs typeface="Tahoma"/>
              </a:rPr>
              <a:t>distance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400" spc="-5" dirty="0">
                <a:latin typeface="Tahoma"/>
                <a:cs typeface="Tahoma"/>
              </a:rPr>
              <a:t>two </a:t>
            </a:r>
            <a:r>
              <a:rPr sz="2400" dirty="0">
                <a:latin typeface="Tahoma"/>
                <a:cs typeface="Tahoma"/>
              </a:rPr>
              <a:t>least </a:t>
            </a:r>
            <a:r>
              <a:rPr sz="2400" spc="-5" dirty="0">
                <a:latin typeface="Tahoma"/>
                <a:cs typeface="Tahoma"/>
              </a:rPr>
              <a:t>similar  </a:t>
            </a:r>
            <a:r>
              <a:rPr sz="2400" dirty="0">
                <a:latin typeface="Tahoma"/>
                <a:cs typeface="Tahoma"/>
              </a:rPr>
              <a:t>instances: </a:t>
            </a:r>
            <a:r>
              <a:rPr sz="2400" spc="-5" dirty="0">
                <a:latin typeface="Tahoma"/>
                <a:cs typeface="Tahoma"/>
              </a:rPr>
              <a:t>dist(c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, c</a:t>
            </a:r>
            <a:r>
              <a:rPr sz="2400" spc="-7" baseline="-20833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)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max</a:t>
            </a:r>
            <a:r>
              <a:rPr sz="2400" spc="-5" dirty="0">
                <a:latin typeface="Tahoma"/>
                <a:cs typeface="Tahoma"/>
              </a:rPr>
              <a:t>{dist(a,</a:t>
            </a:r>
            <a:r>
              <a:rPr sz="2400" spc="6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b)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|	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-5" dirty="0">
                <a:latin typeface="Cambria Math"/>
                <a:cs typeface="Cambria Math"/>
              </a:rPr>
              <a:t>∈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,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b</a:t>
            </a:r>
            <a:r>
              <a:rPr sz="2400" spc="-5" dirty="0">
                <a:latin typeface="Cambria Math"/>
                <a:cs typeface="Cambria Math"/>
              </a:rPr>
              <a:t>∈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}</a:t>
            </a:r>
            <a:endParaRPr sz="24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F0000"/>
              </a:buClr>
              <a:buFont typeface="Wingdings"/>
              <a:buChar char=""/>
            </a:pPr>
            <a:endParaRPr sz="3550">
              <a:latin typeface="Times New Roman"/>
              <a:cs typeface="Times New Roman"/>
            </a:endParaRPr>
          </a:p>
          <a:p>
            <a:pPr marL="807085" marR="375285" lvl="1" indent="-287020">
              <a:lnSpc>
                <a:spcPts val="2830"/>
              </a:lnSpc>
              <a:buClr>
                <a:srgbClr val="FF0000"/>
              </a:buClr>
              <a:buSzPct val="54166"/>
              <a:buFont typeface="Wingdings"/>
              <a:buChar char=""/>
              <a:tabLst>
                <a:tab pos="807085" algn="l"/>
                <a:tab pos="807720" algn="l"/>
                <a:tab pos="4872355" algn="l"/>
              </a:tabLst>
            </a:pPr>
            <a:r>
              <a:rPr sz="2400" dirty="0">
                <a:latin typeface="Tahoma"/>
                <a:cs typeface="Tahoma"/>
              </a:rPr>
              <a:t>Average link: average </a:t>
            </a:r>
            <a:r>
              <a:rPr sz="2400" spc="-5" dirty="0">
                <a:latin typeface="Tahoma"/>
                <a:cs typeface="Tahoma"/>
              </a:rPr>
              <a:t>distance between </a:t>
            </a:r>
            <a:r>
              <a:rPr sz="2400" dirty="0">
                <a:latin typeface="Tahoma"/>
                <a:cs typeface="Tahoma"/>
              </a:rPr>
              <a:t>instances:  </a:t>
            </a:r>
            <a:r>
              <a:rPr sz="2400" spc="-5" dirty="0">
                <a:latin typeface="Tahoma"/>
                <a:cs typeface="Tahoma"/>
              </a:rPr>
              <a:t>dist(c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, c</a:t>
            </a:r>
            <a:r>
              <a:rPr sz="2400" spc="-7" baseline="-20833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)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avg</a:t>
            </a:r>
            <a:r>
              <a:rPr sz="2400" spc="-5" dirty="0">
                <a:latin typeface="Tahoma"/>
                <a:cs typeface="Tahoma"/>
              </a:rPr>
              <a:t>{dist(a,</a:t>
            </a:r>
            <a:r>
              <a:rPr sz="2400" spc="6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b)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|	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-5" dirty="0">
                <a:latin typeface="Cambria Math"/>
                <a:cs typeface="Cambria Math"/>
              </a:rPr>
              <a:t>∈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,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b</a:t>
            </a:r>
            <a:r>
              <a:rPr sz="2400" spc="-5" dirty="0">
                <a:latin typeface="Cambria Math"/>
                <a:cs typeface="Cambria Math"/>
              </a:rPr>
              <a:t>∈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}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62"/>
    </mc:Choice>
    <mc:Fallback>
      <p:transition spd="slow" advTm="46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195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Single</a:t>
            </a:r>
            <a:r>
              <a:rPr spc="-90" dirty="0"/>
              <a:t> </a:t>
            </a:r>
            <a:r>
              <a:rPr dirty="0"/>
              <a:t>Link</a:t>
            </a:r>
          </a:p>
        </p:txBody>
      </p:sp>
      <p:sp>
        <p:nvSpPr>
          <p:cNvPr id="4" name="object 4"/>
          <p:cNvSpPr/>
          <p:nvPr/>
        </p:nvSpPr>
        <p:spPr>
          <a:xfrm>
            <a:off x="1700379" y="3091350"/>
            <a:ext cx="4872632" cy="2897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2140" y="2013330"/>
            <a:ext cx="7860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Cluster </a:t>
            </a:r>
            <a:r>
              <a:rPr sz="2400" spc="-5" dirty="0">
                <a:latin typeface="Tahoma"/>
                <a:cs typeface="Tahoma"/>
              </a:rPr>
              <a:t>similarity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5" dirty="0">
                <a:latin typeface="Tahoma"/>
                <a:cs typeface="Tahoma"/>
              </a:rPr>
              <a:t>similarity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two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most </a:t>
            </a:r>
            <a:r>
              <a:rPr sz="2400" spc="-5" dirty="0">
                <a:latin typeface="Tahoma"/>
                <a:cs typeface="Tahoma"/>
              </a:rPr>
              <a:t>similar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members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65"/>
    </mc:Choice>
    <mc:Fallback>
      <p:transition spd="slow" advTm="23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885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Complete</a:t>
            </a:r>
            <a:r>
              <a:rPr spc="-90" dirty="0"/>
              <a:t> </a:t>
            </a:r>
            <a:r>
              <a:rPr dirty="0"/>
              <a:t>Link</a:t>
            </a:r>
          </a:p>
        </p:txBody>
      </p:sp>
      <p:sp>
        <p:nvSpPr>
          <p:cNvPr id="4" name="object 4"/>
          <p:cNvSpPr/>
          <p:nvPr/>
        </p:nvSpPr>
        <p:spPr>
          <a:xfrm>
            <a:off x="3803903" y="44897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6103" y="44135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5903" y="5480303"/>
            <a:ext cx="164592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7303" y="47183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44135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9903" y="41087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2304" y="41849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6104" y="37277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3304" y="38801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8504" y="39563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7104" y="41849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85103" y="41087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32304" y="3422903"/>
            <a:ext cx="164591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3361" y="3886961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8161" y="3277361"/>
            <a:ext cx="1143000" cy="1295400"/>
          </a:xfrm>
          <a:custGeom>
            <a:avLst/>
            <a:gdLst/>
            <a:ahLst/>
            <a:cxnLst/>
            <a:rect l="l" t="t" r="r" b="b"/>
            <a:pathLst>
              <a:path w="1143000" h="1295400">
                <a:moveTo>
                  <a:pt x="0" y="647700"/>
                </a:moveTo>
                <a:lnTo>
                  <a:pt x="1719" y="597076"/>
                </a:lnTo>
                <a:lnTo>
                  <a:pt x="6793" y="547520"/>
                </a:lnTo>
                <a:lnTo>
                  <a:pt x="15095" y="499174"/>
                </a:lnTo>
                <a:lnTo>
                  <a:pt x="26497" y="452182"/>
                </a:lnTo>
                <a:lnTo>
                  <a:pt x="40872" y="406689"/>
                </a:lnTo>
                <a:lnTo>
                  <a:pt x="58094" y="362838"/>
                </a:lnTo>
                <a:lnTo>
                  <a:pt x="78034" y="320773"/>
                </a:lnTo>
                <a:lnTo>
                  <a:pt x="100566" y="280638"/>
                </a:lnTo>
                <a:lnTo>
                  <a:pt x="125563" y="242578"/>
                </a:lnTo>
                <a:lnTo>
                  <a:pt x="152897" y="206735"/>
                </a:lnTo>
                <a:lnTo>
                  <a:pt x="182442" y="173254"/>
                </a:lnTo>
                <a:lnTo>
                  <a:pt x="214070" y="142278"/>
                </a:lnTo>
                <a:lnTo>
                  <a:pt x="247655" y="113952"/>
                </a:lnTo>
                <a:lnTo>
                  <a:pt x="283068" y="88420"/>
                </a:lnTo>
                <a:lnTo>
                  <a:pt x="320184" y="65825"/>
                </a:lnTo>
                <a:lnTo>
                  <a:pt x="358874" y="46311"/>
                </a:lnTo>
                <a:lnTo>
                  <a:pt x="399012" y="30023"/>
                </a:lnTo>
                <a:lnTo>
                  <a:pt x="440471" y="17103"/>
                </a:lnTo>
                <a:lnTo>
                  <a:pt x="483123" y="7697"/>
                </a:lnTo>
                <a:lnTo>
                  <a:pt x="526842" y="1948"/>
                </a:lnTo>
                <a:lnTo>
                  <a:pt x="571500" y="0"/>
                </a:lnTo>
                <a:lnTo>
                  <a:pt x="616157" y="1948"/>
                </a:lnTo>
                <a:lnTo>
                  <a:pt x="659876" y="7697"/>
                </a:lnTo>
                <a:lnTo>
                  <a:pt x="702528" y="17103"/>
                </a:lnTo>
                <a:lnTo>
                  <a:pt x="743987" y="30023"/>
                </a:lnTo>
                <a:lnTo>
                  <a:pt x="784125" y="46311"/>
                </a:lnTo>
                <a:lnTo>
                  <a:pt x="822815" y="65825"/>
                </a:lnTo>
                <a:lnTo>
                  <a:pt x="859931" y="88420"/>
                </a:lnTo>
                <a:lnTo>
                  <a:pt x="895344" y="113952"/>
                </a:lnTo>
                <a:lnTo>
                  <a:pt x="928929" y="142278"/>
                </a:lnTo>
                <a:lnTo>
                  <a:pt x="960557" y="173254"/>
                </a:lnTo>
                <a:lnTo>
                  <a:pt x="990102" y="206735"/>
                </a:lnTo>
                <a:lnTo>
                  <a:pt x="1017436" y="242578"/>
                </a:lnTo>
                <a:lnTo>
                  <a:pt x="1042433" y="280638"/>
                </a:lnTo>
                <a:lnTo>
                  <a:pt x="1064965" y="320773"/>
                </a:lnTo>
                <a:lnTo>
                  <a:pt x="1084905" y="362838"/>
                </a:lnTo>
                <a:lnTo>
                  <a:pt x="1102127" y="406689"/>
                </a:lnTo>
                <a:lnTo>
                  <a:pt x="1116502" y="452182"/>
                </a:lnTo>
                <a:lnTo>
                  <a:pt x="1127904" y="499174"/>
                </a:lnTo>
                <a:lnTo>
                  <a:pt x="1136206" y="547520"/>
                </a:lnTo>
                <a:lnTo>
                  <a:pt x="1141280" y="597076"/>
                </a:lnTo>
                <a:lnTo>
                  <a:pt x="1143000" y="647700"/>
                </a:lnTo>
                <a:lnTo>
                  <a:pt x="1141280" y="698323"/>
                </a:lnTo>
                <a:lnTo>
                  <a:pt x="1136206" y="747879"/>
                </a:lnTo>
                <a:lnTo>
                  <a:pt x="1127904" y="796225"/>
                </a:lnTo>
                <a:lnTo>
                  <a:pt x="1116502" y="843217"/>
                </a:lnTo>
                <a:lnTo>
                  <a:pt x="1102127" y="888710"/>
                </a:lnTo>
                <a:lnTo>
                  <a:pt x="1084905" y="932561"/>
                </a:lnTo>
                <a:lnTo>
                  <a:pt x="1064965" y="974626"/>
                </a:lnTo>
                <a:lnTo>
                  <a:pt x="1042433" y="1014761"/>
                </a:lnTo>
                <a:lnTo>
                  <a:pt x="1017436" y="1052821"/>
                </a:lnTo>
                <a:lnTo>
                  <a:pt x="990102" y="1088664"/>
                </a:lnTo>
                <a:lnTo>
                  <a:pt x="960557" y="1122145"/>
                </a:lnTo>
                <a:lnTo>
                  <a:pt x="928929" y="1153121"/>
                </a:lnTo>
                <a:lnTo>
                  <a:pt x="895344" y="1181447"/>
                </a:lnTo>
                <a:lnTo>
                  <a:pt x="859931" y="1206979"/>
                </a:lnTo>
                <a:lnTo>
                  <a:pt x="822815" y="1229574"/>
                </a:lnTo>
                <a:lnTo>
                  <a:pt x="784125" y="1249088"/>
                </a:lnTo>
                <a:lnTo>
                  <a:pt x="743987" y="1265376"/>
                </a:lnTo>
                <a:lnTo>
                  <a:pt x="702528" y="1278296"/>
                </a:lnTo>
                <a:lnTo>
                  <a:pt x="659876" y="1287702"/>
                </a:lnTo>
                <a:lnTo>
                  <a:pt x="616157" y="1293451"/>
                </a:lnTo>
                <a:lnTo>
                  <a:pt x="571500" y="1295400"/>
                </a:lnTo>
                <a:lnTo>
                  <a:pt x="526842" y="1293451"/>
                </a:lnTo>
                <a:lnTo>
                  <a:pt x="483123" y="1287702"/>
                </a:lnTo>
                <a:lnTo>
                  <a:pt x="440471" y="1278296"/>
                </a:lnTo>
                <a:lnTo>
                  <a:pt x="399012" y="1265376"/>
                </a:lnTo>
                <a:lnTo>
                  <a:pt x="358874" y="1249088"/>
                </a:lnTo>
                <a:lnTo>
                  <a:pt x="320184" y="1229574"/>
                </a:lnTo>
                <a:lnTo>
                  <a:pt x="283068" y="1206979"/>
                </a:lnTo>
                <a:lnTo>
                  <a:pt x="247655" y="1181447"/>
                </a:lnTo>
                <a:lnTo>
                  <a:pt x="214070" y="1153121"/>
                </a:lnTo>
                <a:lnTo>
                  <a:pt x="182442" y="1122145"/>
                </a:lnTo>
                <a:lnTo>
                  <a:pt x="152897" y="1088664"/>
                </a:lnTo>
                <a:lnTo>
                  <a:pt x="125563" y="1052821"/>
                </a:lnTo>
                <a:lnTo>
                  <a:pt x="100566" y="1014761"/>
                </a:lnTo>
                <a:lnTo>
                  <a:pt x="78034" y="974626"/>
                </a:lnTo>
                <a:lnTo>
                  <a:pt x="58094" y="932561"/>
                </a:lnTo>
                <a:lnTo>
                  <a:pt x="40872" y="888710"/>
                </a:lnTo>
                <a:lnTo>
                  <a:pt x="26497" y="843217"/>
                </a:lnTo>
                <a:lnTo>
                  <a:pt x="15095" y="796225"/>
                </a:lnTo>
                <a:lnTo>
                  <a:pt x="6793" y="747879"/>
                </a:lnTo>
                <a:lnTo>
                  <a:pt x="1719" y="698323"/>
                </a:lnTo>
                <a:lnTo>
                  <a:pt x="0" y="647700"/>
                </a:lnTo>
                <a:close/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4553" y="4312250"/>
            <a:ext cx="1558290" cy="1434465"/>
          </a:xfrm>
          <a:custGeom>
            <a:avLst/>
            <a:gdLst/>
            <a:ahLst/>
            <a:cxnLst/>
            <a:rect l="l" t="t" r="r" b="b"/>
            <a:pathLst>
              <a:path w="1558289" h="1434464">
                <a:moveTo>
                  <a:pt x="80346" y="126780"/>
                </a:moveTo>
                <a:lnTo>
                  <a:pt x="131105" y="78629"/>
                </a:lnTo>
                <a:lnTo>
                  <a:pt x="191391" y="42067"/>
                </a:lnTo>
                <a:lnTo>
                  <a:pt x="260106" y="16903"/>
                </a:lnTo>
                <a:lnTo>
                  <a:pt x="297280" y="8536"/>
                </a:lnTo>
                <a:lnTo>
                  <a:pt x="336150" y="2945"/>
                </a:lnTo>
                <a:lnTo>
                  <a:pt x="376577" y="108"/>
                </a:lnTo>
                <a:lnTo>
                  <a:pt x="418424" y="0"/>
                </a:lnTo>
                <a:lnTo>
                  <a:pt x="461554" y="2597"/>
                </a:lnTo>
                <a:lnTo>
                  <a:pt x="505830" y="7875"/>
                </a:lnTo>
                <a:lnTo>
                  <a:pt x="551114" y="15810"/>
                </a:lnTo>
                <a:lnTo>
                  <a:pt x="597268" y="26378"/>
                </a:lnTo>
                <a:lnTo>
                  <a:pt x="644156" y="39555"/>
                </a:lnTo>
                <a:lnTo>
                  <a:pt x="691640" y="55318"/>
                </a:lnTo>
                <a:lnTo>
                  <a:pt x="739582" y="73641"/>
                </a:lnTo>
                <a:lnTo>
                  <a:pt x="787846" y="94501"/>
                </a:lnTo>
                <a:lnTo>
                  <a:pt x="836293" y="117873"/>
                </a:lnTo>
                <a:lnTo>
                  <a:pt x="884787" y="143735"/>
                </a:lnTo>
                <a:lnTo>
                  <a:pt x="933189" y="172061"/>
                </a:lnTo>
                <a:lnTo>
                  <a:pt x="981364" y="202828"/>
                </a:lnTo>
                <a:lnTo>
                  <a:pt x="1029172" y="236012"/>
                </a:lnTo>
                <a:lnTo>
                  <a:pt x="1076478" y="271588"/>
                </a:lnTo>
                <a:lnTo>
                  <a:pt x="1123143" y="309533"/>
                </a:lnTo>
                <a:lnTo>
                  <a:pt x="1168329" y="349197"/>
                </a:lnTo>
                <a:lnTo>
                  <a:pt x="1211289" y="389888"/>
                </a:lnTo>
                <a:lnTo>
                  <a:pt x="1251975" y="431476"/>
                </a:lnTo>
                <a:lnTo>
                  <a:pt x="1290341" y="473829"/>
                </a:lnTo>
                <a:lnTo>
                  <a:pt x="1326340" y="516816"/>
                </a:lnTo>
                <a:lnTo>
                  <a:pt x="1359926" y="560305"/>
                </a:lnTo>
                <a:lnTo>
                  <a:pt x="1391051" y="604164"/>
                </a:lnTo>
                <a:lnTo>
                  <a:pt x="1419670" y="648262"/>
                </a:lnTo>
                <a:lnTo>
                  <a:pt x="1445734" y="692467"/>
                </a:lnTo>
                <a:lnTo>
                  <a:pt x="1469199" y="736649"/>
                </a:lnTo>
                <a:lnTo>
                  <a:pt x="1490016" y="780675"/>
                </a:lnTo>
                <a:lnTo>
                  <a:pt x="1508139" y="824414"/>
                </a:lnTo>
                <a:lnTo>
                  <a:pt x="1523522" y="867735"/>
                </a:lnTo>
                <a:lnTo>
                  <a:pt x="1536118" y="910506"/>
                </a:lnTo>
                <a:lnTo>
                  <a:pt x="1545879" y="952595"/>
                </a:lnTo>
                <a:lnTo>
                  <a:pt x="1552760" y="993871"/>
                </a:lnTo>
                <a:lnTo>
                  <a:pt x="1556714" y="1034203"/>
                </a:lnTo>
                <a:lnTo>
                  <a:pt x="1557693" y="1073459"/>
                </a:lnTo>
                <a:lnTo>
                  <a:pt x="1555651" y="1111508"/>
                </a:lnTo>
                <a:lnTo>
                  <a:pt x="1542318" y="1183457"/>
                </a:lnTo>
                <a:lnTo>
                  <a:pt x="1516341" y="1248998"/>
                </a:lnTo>
                <a:lnTo>
                  <a:pt x="1477346" y="1307080"/>
                </a:lnTo>
                <a:lnTo>
                  <a:pt x="1426587" y="1355228"/>
                </a:lnTo>
                <a:lnTo>
                  <a:pt x="1366301" y="1391787"/>
                </a:lnTo>
                <a:lnTo>
                  <a:pt x="1297587" y="1416948"/>
                </a:lnTo>
                <a:lnTo>
                  <a:pt x="1260412" y="1425315"/>
                </a:lnTo>
                <a:lnTo>
                  <a:pt x="1221543" y="1430905"/>
                </a:lnTo>
                <a:lnTo>
                  <a:pt x="1181115" y="1433742"/>
                </a:lnTo>
                <a:lnTo>
                  <a:pt x="1139268" y="1433850"/>
                </a:lnTo>
                <a:lnTo>
                  <a:pt x="1096138" y="1431253"/>
                </a:lnTo>
                <a:lnTo>
                  <a:pt x="1051862" y="1425975"/>
                </a:lnTo>
                <a:lnTo>
                  <a:pt x="1006578" y="1418041"/>
                </a:lnTo>
                <a:lnTo>
                  <a:pt x="960424" y="1407474"/>
                </a:lnTo>
                <a:lnTo>
                  <a:pt x="913536" y="1394298"/>
                </a:lnTo>
                <a:lnTo>
                  <a:pt x="866053" y="1378538"/>
                </a:lnTo>
                <a:lnTo>
                  <a:pt x="818110" y="1360217"/>
                </a:lnTo>
                <a:lnTo>
                  <a:pt x="769847" y="1339360"/>
                </a:lnTo>
                <a:lnTo>
                  <a:pt x="721400" y="1315991"/>
                </a:lnTo>
                <a:lnTo>
                  <a:pt x="672906" y="1290133"/>
                </a:lnTo>
                <a:lnTo>
                  <a:pt x="624503" y="1261812"/>
                </a:lnTo>
                <a:lnTo>
                  <a:pt x="576329" y="1231050"/>
                </a:lnTo>
                <a:lnTo>
                  <a:pt x="528520" y="1197872"/>
                </a:lnTo>
                <a:lnTo>
                  <a:pt x="481214" y="1162303"/>
                </a:lnTo>
                <a:lnTo>
                  <a:pt x="434549" y="1124365"/>
                </a:lnTo>
                <a:lnTo>
                  <a:pt x="389363" y="1084701"/>
                </a:lnTo>
                <a:lnTo>
                  <a:pt x="346404" y="1044010"/>
                </a:lnTo>
                <a:lnTo>
                  <a:pt x="305717" y="1002422"/>
                </a:lnTo>
                <a:lnTo>
                  <a:pt x="267351" y="960068"/>
                </a:lnTo>
                <a:lnTo>
                  <a:pt x="231352" y="917082"/>
                </a:lnTo>
                <a:lnTo>
                  <a:pt x="197767" y="873593"/>
                </a:lnTo>
                <a:lnTo>
                  <a:pt x="166641" y="829734"/>
                </a:lnTo>
                <a:lnTo>
                  <a:pt x="138023" y="785635"/>
                </a:lnTo>
                <a:lnTo>
                  <a:pt x="111958" y="741429"/>
                </a:lnTo>
                <a:lnTo>
                  <a:pt x="88493" y="697247"/>
                </a:lnTo>
                <a:lnTo>
                  <a:pt x="67676" y="653220"/>
                </a:lnTo>
                <a:lnTo>
                  <a:pt x="49553" y="609480"/>
                </a:lnTo>
                <a:lnTo>
                  <a:pt x="34170" y="566158"/>
                </a:lnTo>
                <a:lnTo>
                  <a:pt x="21574" y="523386"/>
                </a:lnTo>
                <a:lnTo>
                  <a:pt x="11813" y="481295"/>
                </a:lnTo>
                <a:lnTo>
                  <a:pt x="4932" y="440017"/>
                </a:lnTo>
                <a:lnTo>
                  <a:pt x="979" y="399683"/>
                </a:lnTo>
                <a:lnTo>
                  <a:pt x="0" y="360425"/>
                </a:lnTo>
                <a:lnTo>
                  <a:pt x="2041" y="322374"/>
                </a:lnTo>
                <a:lnTo>
                  <a:pt x="15374" y="250419"/>
                </a:lnTo>
                <a:lnTo>
                  <a:pt x="41351" y="184870"/>
                </a:lnTo>
                <a:lnTo>
                  <a:pt x="80346" y="126780"/>
                </a:lnTo>
                <a:close/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9703" y="48707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903" y="50231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15361" y="3505961"/>
            <a:ext cx="2133600" cy="2057400"/>
          </a:xfrm>
          <a:custGeom>
            <a:avLst/>
            <a:gdLst/>
            <a:ahLst/>
            <a:cxnLst/>
            <a:rect l="l" t="t" r="r" b="b"/>
            <a:pathLst>
              <a:path w="2133600" h="2057400">
                <a:moveTo>
                  <a:pt x="0" y="0"/>
                </a:moveTo>
                <a:lnTo>
                  <a:pt x="2133600" y="20574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961" y="4496561"/>
            <a:ext cx="2362200" cy="76200"/>
          </a:xfrm>
          <a:custGeom>
            <a:avLst/>
            <a:gdLst/>
            <a:ahLst/>
            <a:cxnLst/>
            <a:rect l="l" t="t" r="r" b="b"/>
            <a:pathLst>
              <a:path w="2362200" h="76200">
                <a:moveTo>
                  <a:pt x="2362200" y="0"/>
                </a:moveTo>
                <a:lnTo>
                  <a:pt x="0" y="762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8151" y="3631820"/>
            <a:ext cx="3681095" cy="2258695"/>
          </a:xfrm>
          <a:custGeom>
            <a:avLst/>
            <a:gdLst/>
            <a:ahLst/>
            <a:cxnLst/>
            <a:rect l="l" t="t" r="r" b="b"/>
            <a:pathLst>
              <a:path w="3681095" h="2258695">
                <a:moveTo>
                  <a:pt x="21707" y="1634234"/>
                </a:moveTo>
                <a:lnTo>
                  <a:pt x="7353" y="1568117"/>
                </a:lnTo>
                <a:lnTo>
                  <a:pt x="592" y="1501074"/>
                </a:lnTo>
                <a:lnTo>
                  <a:pt x="0" y="1467265"/>
                </a:lnTo>
                <a:lnTo>
                  <a:pt x="1233" y="1433295"/>
                </a:lnTo>
                <a:lnTo>
                  <a:pt x="9084" y="1364967"/>
                </a:lnTo>
                <a:lnTo>
                  <a:pt x="23955" y="1296278"/>
                </a:lnTo>
                <a:lnTo>
                  <a:pt x="45654" y="1227416"/>
                </a:lnTo>
                <a:lnTo>
                  <a:pt x="73991" y="1158569"/>
                </a:lnTo>
                <a:lnTo>
                  <a:pt x="90588" y="1124210"/>
                </a:lnTo>
                <a:lnTo>
                  <a:pt x="108774" y="1089926"/>
                </a:lnTo>
                <a:lnTo>
                  <a:pt x="128523" y="1055739"/>
                </a:lnTo>
                <a:lnTo>
                  <a:pt x="149813" y="1021674"/>
                </a:lnTo>
                <a:lnTo>
                  <a:pt x="172618" y="987754"/>
                </a:lnTo>
                <a:lnTo>
                  <a:pt x="196916" y="954002"/>
                </a:lnTo>
                <a:lnTo>
                  <a:pt x="222682" y="920442"/>
                </a:lnTo>
                <a:lnTo>
                  <a:pt x="249893" y="887097"/>
                </a:lnTo>
                <a:lnTo>
                  <a:pt x="278524" y="853992"/>
                </a:lnTo>
                <a:lnTo>
                  <a:pt x="308552" y="821149"/>
                </a:lnTo>
                <a:lnTo>
                  <a:pt x="339953" y="788591"/>
                </a:lnTo>
                <a:lnTo>
                  <a:pt x="372703" y="756344"/>
                </a:lnTo>
                <a:lnTo>
                  <a:pt x="406779" y="724429"/>
                </a:lnTo>
                <a:lnTo>
                  <a:pt x="442155" y="692871"/>
                </a:lnTo>
                <a:lnTo>
                  <a:pt x="478809" y="661693"/>
                </a:lnTo>
                <a:lnTo>
                  <a:pt x="516716" y="630918"/>
                </a:lnTo>
                <a:lnTo>
                  <a:pt x="555854" y="600570"/>
                </a:lnTo>
                <a:lnTo>
                  <a:pt x="596196" y="570673"/>
                </a:lnTo>
                <a:lnTo>
                  <a:pt x="637721" y="541250"/>
                </a:lnTo>
                <a:lnTo>
                  <a:pt x="680404" y="512325"/>
                </a:lnTo>
                <a:lnTo>
                  <a:pt x="724221" y="483921"/>
                </a:lnTo>
                <a:lnTo>
                  <a:pt x="769148" y="456061"/>
                </a:lnTo>
                <a:lnTo>
                  <a:pt x="815162" y="428769"/>
                </a:lnTo>
                <a:lnTo>
                  <a:pt x="862238" y="402069"/>
                </a:lnTo>
                <a:lnTo>
                  <a:pt x="910353" y="375984"/>
                </a:lnTo>
                <a:lnTo>
                  <a:pt x="959483" y="350538"/>
                </a:lnTo>
                <a:lnTo>
                  <a:pt x="1009603" y="325754"/>
                </a:lnTo>
                <a:lnTo>
                  <a:pt x="1060691" y="301656"/>
                </a:lnTo>
                <a:lnTo>
                  <a:pt x="1112722" y="278267"/>
                </a:lnTo>
                <a:lnTo>
                  <a:pt x="1165672" y="255610"/>
                </a:lnTo>
                <a:lnTo>
                  <a:pt x="1219517" y="233710"/>
                </a:lnTo>
                <a:lnTo>
                  <a:pt x="1274235" y="212589"/>
                </a:lnTo>
                <a:lnTo>
                  <a:pt x="1329799" y="192272"/>
                </a:lnTo>
                <a:lnTo>
                  <a:pt x="1386188" y="172781"/>
                </a:lnTo>
                <a:lnTo>
                  <a:pt x="1443376" y="154141"/>
                </a:lnTo>
                <a:lnTo>
                  <a:pt x="1501341" y="136374"/>
                </a:lnTo>
                <a:lnTo>
                  <a:pt x="1560058" y="119505"/>
                </a:lnTo>
                <a:lnTo>
                  <a:pt x="1619063" y="103680"/>
                </a:lnTo>
                <a:lnTo>
                  <a:pt x="1677886" y="89012"/>
                </a:lnTo>
                <a:lnTo>
                  <a:pt x="1736495" y="75492"/>
                </a:lnTo>
                <a:lnTo>
                  <a:pt x="1794857" y="63113"/>
                </a:lnTo>
                <a:lnTo>
                  <a:pt x="1852939" y="51868"/>
                </a:lnTo>
                <a:lnTo>
                  <a:pt x="1910710" y="41747"/>
                </a:lnTo>
                <a:lnTo>
                  <a:pt x="1968136" y="32743"/>
                </a:lnTo>
                <a:lnTo>
                  <a:pt x="2025185" y="24849"/>
                </a:lnTo>
                <a:lnTo>
                  <a:pt x="2081824" y="18057"/>
                </a:lnTo>
                <a:lnTo>
                  <a:pt x="2138020" y="12359"/>
                </a:lnTo>
                <a:lnTo>
                  <a:pt x="2193742" y="7746"/>
                </a:lnTo>
                <a:lnTo>
                  <a:pt x="2248956" y="4212"/>
                </a:lnTo>
                <a:lnTo>
                  <a:pt x="2303630" y="1748"/>
                </a:lnTo>
                <a:lnTo>
                  <a:pt x="2357732" y="346"/>
                </a:lnTo>
                <a:lnTo>
                  <a:pt x="2411228" y="0"/>
                </a:lnTo>
                <a:lnTo>
                  <a:pt x="2464086" y="700"/>
                </a:lnTo>
                <a:lnTo>
                  <a:pt x="2516274" y="2439"/>
                </a:lnTo>
                <a:lnTo>
                  <a:pt x="2567758" y="5209"/>
                </a:lnTo>
                <a:lnTo>
                  <a:pt x="2618508" y="9003"/>
                </a:lnTo>
                <a:lnTo>
                  <a:pt x="2668489" y="13813"/>
                </a:lnTo>
                <a:lnTo>
                  <a:pt x="2717669" y="19630"/>
                </a:lnTo>
                <a:lnTo>
                  <a:pt x="2766016" y="26447"/>
                </a:lnTo>
                <a:lnTo>
                  <a:pt x="2813497" y="34256"/>
                </a:lnTo>
                <a:lnTo>
                  <a:pt x="2860079" y="43050"/>
                </a:lnTo>
                <a:lnTo>
                  <a:pt x="2905731" y="52820"/>
                </a:lnTo>
                <a:lnTo>
                  <a:pt x="2950418" y="63558"/>
                </a:lnTo>
                <a:lnTo>
                  <a:pt x="2994110" y="75258"/>
                </a:lnTo>
                <a:lnTo>
                  <a:pt x="3036772" y="87910"/>
                </a:lnTo>
                <a:lnTo>
                  <a:pt x="3078374" y="101508"/>
                </a:lnTo>
                <a:lnTo>
                  <a:pt x="3118881" y="116043"/>
                </a:lnTo>
                <a:lnTo>
                  <a:pt x="3158261" y="131507"/>
                </a:lnTo>
                <a:lnTo>
                  <a:pt x="3196483" y="147894"/>
                </a:lnTo>
                <a:lnTo>
                  <a:pt x="3233512" y="165194"/>
                </a:lnTo>
                <a:lnTo>
                  <a:pt x="3269318" y="183400"/>
                </a:lnTo>
                <a:lnTo>
                  <a:pt x="3303866" y="202504"/>
                </a:lnTo>
                <a:lnTo>
                  <a:pt x="3337125" y="222499"/>
                </a:lnTo>
                <a:lnTo>
                  <a:pt x="3369062" y="243376"/>
                </a:lnTo>
                <a:lnTo>
                  <a:pt x="3428839" y="287747"/>
                </a:lnTo>
                <a:lnTo>
                  <a:pt x="3482937" y="335555"/>
                </a:lnTo>
                <a:lnTo>
                  <a:pt x="3531095" y="386736"/>
                </a:lnTo>
                <a:lnTo>
                  <a:pt x="3573052" y="441229"/>
                </a:lnTo>
                <a:lnTo>
                  <a:pt x="3608548" y="498970"/>
                </a:lnTo>
                <a:lnTo>
                  <a:pt x="3637322" y="559898"/>
                </a:lnTo>
                <a:lnTo>
                  <a:pt x="3659114" y="623949"/>
                </a:lnTo>
                <a:lnTo>
                  <a:pt x="3673467" y="690066"/>
                </a:lnTo>
                <a:lnTo>
                  <a:pt x="3680228" y="757108"/>
                </a:lnTo>
                <a:lnTo>
                  <a:pt x="3680821" y="790917"/>
                </a:lnTo>
                <a:lnTo>
                  <a:pt x="3679587" y="824887"/>
                </a:lnTo>
                <a:lnTo>
                  <a:pt x="3671736" y="893215"/>
                </a:lnTo>
                <a:lnTo>
                  <a:pt x="3656866" y="961904"/>
                </a:lnTo>
                <a:lnTo>
                  <a:pt x="3635167" y="1030766"/>
                </a:lnTo>
                <a:lnTo>
                  <a:pt x="3606830" y="1099612"/>
                </a:lnTo>
                <a:lnTo>
                  <a:pt x="3590232" y="1133971"/>
                </a:lnTo>
                <a:lnTo>
                  <a:pt x="3572047" y="1168255"/>
                </a:lnTo>
                <a:lnTo>
                  <a:pt x="3552297" y="1202441"/>
                </a:lnTo>
                <a:lnTo>
                  <a:pt x="3531008" y="1236506"/>
                </a:lnTo>
                <a:lnTo>
                  <a:pt x="3508202" y="1270426"/>
                </a:lnTo>
                <a:lnTo>
                  <a:pt x="3483905" y="1304177"/>
                </a:lnTo>
                <a:lnTo>
                  <a:pt x="3458138" y="1337737"/>
                </a:lnTo>
                <a:lnTo>
                  <a:pt x="3430928" y="1371081"/>
                </a:lnTo>
                <a:lnTo>
                  <a:pt x="3402296" y="1404186"/>
                </a:lnTo>
                <a:lnTo>
                  <a:pt x="3372268" y="1437028"/>
                </a:lnTo>
                <a:lnTo>
                  <a:pt x="3340867" y="1469585"/>
                </a:lnTo>
                <a:lnTo>
                  <a:pt x="3308117" y="1501832"/>
                </a:lnTo>
                <a:lnTo>
                  <a:pt x="3274042" y="1533746"/>
                </a:lnTo>
                <a:lnTo>
                  <a:pt x="3238665" y="1565303"/>
                </a:lnTo>
                <a:lnTo>
                  <a:pt x="3202011" y="1596480"/>
                </a:lnTo>
                <a:lnTo>
                  <a:pt x="3164104" y="1627254"/>
                </a:lnTo>
                <a:lnTo>
                  <a:pt x="3124967" y="1657600"/>
                </a:lnTo>
                <a:lnTo>
                  <a:pt x="3084624" y="1687496"/>
                </a:lnTo>
                <a:lnTo>
                  <a:pt x="3043099" y="1716918"/>
                </a:lnTo>
                <a:lnTo>
                  <a:pt x="3000416" y="1745842"/>
                </a:lnTo>
                <a:lnTo>
                  <a:pt x="2956600" y="1774245"/>
                </a:lnTo>
                <a:lnTo>
                  <a:pt x="2911672" y="1802103"/>
                </a:lnTo>
                <a:lnTo>
                  <a:pt x="2865659" y="1829394"/>
                </a:lnTo>
                <a:lnTo>
                  <a:pt x="2818582" y="1856092"/>
                </a:lnTo>
                <a:lnTo>
                  <a:pt x="2770467" y="1882175"/>
                </a:lnTo>
                <a:lnTo>
                  <a:pt x="2721338" y="1907620"/>
                </a:lnTo>
                <a:lnTo>
                  <a:pt x="2671217" y="1932402"/>
                </a:lnTo>
                <a:lnTo>
                  <a:pt x="2620130" y="1956498"/>
                </a:lnTo>
                <a:lnTo>
                  <a:pt x="2568099" y="1979885"/>
                </a:lnTo>
                <a:lnTo>
                  <a:pt x="2515149" y="2002540"/>
                </a:lnTo>
                <a:lnTo>
                  <a:pt x="2461303" y="2024438"/>
                </a:lnTo>
                <a:lnTo>
                  <a:pt x="2406586" y="2045556"/>
                </a:lnTo>
                <a:lnTo>
                  <a:pt x="2351021" y="2065871"/>
                </a:lnTo>
                <a:lnTo>
                  <a:pt x="2294633" y="2085359"/>
                </a:lnTo>
                <a:lnTo>
                  <a:pt x="2237444" y="2103997"/>
                </a:lnTo>
                <a:lnTo>
                  <a:pt x="2179479" y="2121760"/>
                </a:lnTo>
                <a:lnTo>
                  <a:pt x="2120763" y="2138627"/>
                </a:lnTo>
                <a:lnTo>
                  <a:pt x="2061758" y="2154457"/>
                </a:lnTo>
                <a:lnTo>
                  <a:pt x="2002935" y="2169130"/>
                </a:lnTo>
                <a:lnTo>
                  <a:pt x="1944326" y="2182654"/>
                </a:lnTo>
                <a:lnTo>
                  <a:pt x="1885964" y="2195037"/>
                </a:lnTo>
                <a:lnTo>
                  <a:pt x="1827881" y="2206287"/>
                </a:lnTo>
                <a:lnTo>
                  <a:pt x="1770111" y="2216412"/>
                </a:lnTo>
                <a:lnTo>
                  <a:pt x="1712685" y="2225419"/>
                </a:lnTo>
                <a:lnTo>
                  <a:pt x="1655636" y="2233317"/>
                </a:lnTo>
                <a:lnTo>
                  <a:pt x="1598997" y="2240112"/>
                </a:lnTo>
                <a:lnTo>
                  <a:pt x="1542800" y="2245814"/>
                </a:lnTo>
                <a:lnTo>
                  <a:pt x="1487079" y="2250430"/>
                </a:lnTo>
                <a:lnTo>
                  <a:pt x="1431864" y="2253967"/>
                </a:lnTo>
                <a:lnTo>
                  <a:pt x="1377190" y="2256433"/>
                </a:lnTo>
                <a:lnTo>
                  <a:pt x="1323089" y="2257837"/>
                </a:lnTo>
                <a:lnTo>
                  <a:pt x="1269593" y="2258186"/>
                </a:lnTo>
                <a:lnTo>
                  <a:pt x="1216735" y="2257488"/>
                </a:lnTo>
                <a:lnTo>
                  <a:pt x="1164547" y="2255751"/>
                </a:lnTo>
                <a:lnTo>
                  <a:pt x="1113062" y="2252982"/>
                </a:lnTo>
                <a:lnTo>
                  <a:pt x="1062313" y="2249190"/>
                </a:lnTo>
                <a:lnTo>
                  <a:pt x="1012332" y="2244382"/>
                </a:lnTo>
                <a:lnTo>
                  <a:pt x="963152" y="2238566"/>
                </a:lnTo>
                <a:lnTo>
                  <a:pt x="914805" y="2231750"/>
                </a:lnTo>
                <a:lnTo>
                  <a:pt x="867324" y="2223942"/>
                </a:lnTo>
                <a:lnTo>
                  <a:pt x="820741" y="2215149"/>
                </a:lnTo>
                <a:lnTo>
                  <a:pt x="775090" y="2205380"/>
                </a:lnTo>
                <a:lnTo>
                  <a:pt x="730402" y="2194642"/>
                </a:lnTo>
                <a:lnTo>
                  <a:pt x="686711" y="2182943"/>
                </a:lnTo>
                <a:lnTo>
                  <a:pt x="644048" y="2170290"/>
                </a:lnTo>
                <a:lnTo>
                  <a:pt x="602447" y="2156693"/>
                </a:lnTo>
                <a:lnTo>
                  <a:pt x="561940" y="2142158"/>
                </a:lnTo>
                <a:lnTo>
                  <a:pt x="522559" y="2126694"/>
                </a:lnTo>
                <a:lnTo>
                  <a:pt x="484338" y="2110307"/>
                </a:lnTo>
                <a:lnTo>
                  <a:pt x="447308" y="2093007"/>
                </a:lnTo>
                <a:lnTo>
                  <a:pt x="411503" y="2074800"/>
                </a:lnTo>
                <a:lnTo>
                  <a:pt x="376954" y="2055696"/>
                </a:lnTo>
                <a:lnTo>
                  <a:pt x="343695" y="2035700"/>
                </a:lnTo>
                <a:lnTo>
                  <a:pt x="311758" y="2014822"/>
                </a:lnTo>
                <a:lnTo>
                  <a:pt x="251981" y="1970450"/>
                </a:lnTo>
                <a:lnTo>
                  <a:pt x="197883" y="1922640"/>
                </a:lnTo>
                <a:lnTo>
                  <a:pt x="149726" y="1871457"/>
                </a:lnTo>
                <a:lnTo>
                  <a:pt x="107768" y="1816962"/>
                </a:lnTo>
                <a:lnTo>
                  <a:pt x="72272" y="1759218"/>
                </a:lnTo>
                <a:lnTo>
                  <a:pt x="43498" y="1698287"/>
                </a:lnTo>
                <a:lnTo>
                  <a:pt x="21707" y="1634234"/>
                </a:lnTo>
              </a:path>
            </a:pathLst>
          </a:custGeom>
          <a:ln w="38100">
            <a:solidFill>
              <a:srgbClr val="FF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12140" y="2013330"/>
            <a:ext cx="78301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Cluster </a:t>
            </a:r>
            <a:r>
              <a:rPr sz="2400" spc="-5" dirty="0">
                <a:latin typeface="Tahoma"/>
                <a:cs typeface="Tahoma"/>
              </a:rPr>
              <a:t>similarity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5" dirty="0">
                <a:latin typeface="Tahoma"/>
                <a:cs typeface="Tahoma"/>
              </a:rPr>
              <a:t>similarity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two least </a:t>
            </a:r>
            <a:r>
              <a:rPr sz="2400" spc="-5" dirty="0">
                <a:latin typeface="Tahoma"/>
                <a:cs typeface="Tahoma"/>
              </a:rPr>
              <a:t>similar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members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06"/>
    </mc:Choice>
    <mc:Fallback>
      <p:transition spd="slow" advTm="18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627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Average</a:t>
            </a:r>
            <a:r>
              <a:rPr spc="-90" dirty="0"/>
              <a:t> </a:t>
            </a:r>
            <a:r>
              <a:rPr dirty="0"/>
              <a:t>Link</a:t>
            </a:r>
          </a:p>
        </p:txBody>
      </p:sp>
      <p:sp>
        <p:nvSpPr>
          <p:cNvPr id="4" name="object 4"/>
          <p:cNvSpPr/>
          <p:nvPr/>
        </p:nvSpPr>
        <p:spPr>
          <a:xfrm>
            <a:off x="3803903" y="44897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6103" y="44135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5903" y="5480303"/>
            <a:ext cx="164592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7303" y="47183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44135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9903" y="41087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2304" y="41849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6104" y="37277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3304" y="38801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8504" y="39563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7104" y="4184903"/>
            <a:ext cx="164591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85103" y="41087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32304" y="3422903"/>
            <a:ext cx="164591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3361" y="3886961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8161" y="3277361"/>
            <a:ext cx="1143000" cy="1295400"/>
          </a:xfrm>
          <a:custGeom>
            <a:avLst/>
            <a:gdLst/>
            <a:ahLst/>
            <a:cxnLst/>
            <a:rect l="l" t="t" r="r" b="b"/>
            <a:pathLst>
              <a:path w="1143000" h="1295400">
                <a:moveTo>
                  <a:pt x="0" y="647700"/>
                </a:moveTo>
                <a:lnTo>
                  <a:pt x="1719" y="597076"/>
                </a:lnTo>
                <a:lnTo>
                  <a:pt x="6793" y="547520"/>
                </a:lnTo>
                <a:lnTo>
                  <a:pt x="15095" y="499174"/>
                </a:lnTo>
                <a:lnTo>
                  <a:pt x="26497" y="452182"/>
                </a:lnTo>
                <a:lnTo>
                  <a:pt x="40872" y="406689"/>
                </a:lnTo>
                <a:lnTo>
                  <a:pt x="58094" y="362838"/>
                </a:lnTo>
                <a:lnTo>
                  <a:pt x="78034" y="320773"/>
                </a:lnTo>
                <a:lnTo>
                  <a:pt x="100566" y="280638"/>
                </a:lnTo>
                <a:lnTo>
                  <a:pt x="125563" y="242578"/>
                </a:lnTo>
                <a:lnTo>
                  <a:pt x="152897" y="206735"/>
                </a:lnTo>
                <a:lnTo>
                  <a:pt x="182442" y="173254"/>
                </a:lnTo>
                <a:lnTo>
                  <a:pt x="214070" y="142278"/>
                </a:lnTo>
                <a:lnTo>
                  <a:pt x="247655" y="113952"/>
                </a:lnTo>
                <a:lnTo>
                  <a:pt x="283068" y="88420"/>
                </a:lnTo>
                <a:lnTo>
                  <a:pt x="320184" y="65825"/>
                </a:lnTo>
                <a:lnTo>
                  <a:pt x="358874" y="46311"/>
                </a:lnTo>
                <a:lnTo>
                  <a:pt x="399012" y="30023"/>
                </a:lnTo>
                <a:lnTo>
                  <a:pt x="440471" y="17103"/>
                </a:lnTo>
                <a:lnTo>
                  <a:pt x="483123" y="7697"/>
                </a:lnTo>
                <a:lnTo>
                  <a:pt x="526842" y="1948"/>
                </a:lnTo>
                <a:lnTo>
                  <a:pt x="571500" y="0"/>
                </a:lnTo>
                <a:lnTo>
                  <a:pt x="616157" y="1948"/>
                </a:lnTo>
                <a:lnTo>
                  <a:pt x="659876" y="7697"/>
                </a:lnTo>
                <a:lnTo>
                  <a:pt x="702528" y="17103"/>
                </a:lnTo>
                <a:lnTo>
                  <a:pt x="743987" y="30023"/>
                </a:lnTo>
                <a:lnTo>
                  <a:pt x="784125" y="46311"/>
                </a:lnTo>
                <a:lnTo>
                  <a:pt x="822815" y="65825"/>
                </a:lnTo>
                <a:lnTo>
                  <a:pt x="859931" y="88420"/>
                </a:lnTo>
                <a:lnTo>
                  <a:pt x="895344" y="113952"/>
                </a:lnTo>
                <a:lnTo>
                  <a:pt x="928929" y="142278"/>
                </a:lnTo>
                <a:lnTo>
                  <a:pt x="960557" y="173254"/>
                </a:lnTo>
                <a:lnTo>
                  <a:pt x="990102" y="206735"/>
                </a:lnTo>
                <a:lnTo>
                  <a:pt x="1017436" y="242578"/>
                </a:lnTo>
                <a:lnTo>
                  <a:pt x="1042433" y="280638"/>
                </a:lnTo>
                <a:lnTo>
                  <a:pt x="1064965" y="320773"/>
                </a:lnTo>
                <a:lnTo>
                  <a:pt x="1084905" y="362838"/>
                </a:lnTo>
                <a:lnTo>
                  <a:pt x="1102127" y="406689"/>
                </a:lnTo>
                <a:lnTo>
                  <a:pt x="1116502" y="452182"/>
                </a:lnTo>
                <a:lnTo>
                  <a:pt x="1127904" y="499174"/>
                </a:lnTo>
                <a:lnTo>
                  <a:pt x="1136206" y="547520"/>
                </a:lnTo>
                <a:lnTo>
                  <a:pt x="1141280" y="597076"/>
                </a:lnTo>
                <a:lnTo>
                  <a:pt x="1143000" y="647700"/>
                </a:lnTo>
                <a:lnTo>
                  <a:pt x="1141280" y="698323"/>
                </a:lnTo>
                <a:lnTo>
                  <a:pt x="1136206" y="747879"/>
                </a:lnTo>
                <a:lnTo>
                  <a:pt x="1127904" y="796225"/>
                </a:lnTo>
                <a:lnTo>
                  <a:pt x="1116502" y="843217"/>
                </a:lnTo>
                <a:lnTo>
                  <a:pt x="1102127" y="888710"/>
                </a:lnTo>
                <a:lnTo>
                  <a:pt x="1084905" y="932561"/>
                </a:lnTo>
                <a:lnTo>
                  <a:pt x="1064965" y="974626"/>
                </a:lnTo>
                <a:lnTo>
                  <a:pt x="1042433" y="1014761"/>
                </a:lnTo>
                <a:lnTo>
                  <a:pt x="1017436" y="1052821"/>
                </a:lnTo>
                <a:lnTo>
                  <a:pt x="990102" y="1088664"/>
                </a:lnTo>
                <a:lnTo>
                  <a:pt x="960557" y="1122145"/>
                </a:lnTo>
                <a:lnTo>
                  <a:pt x="928929" y="1153121"/>
                </a:lnTo>
                <a:lnTo>
                  <a:pt x="895344" y="1181447"/>
                </a:lnTo>
                <a:lnTo>
                  <a:pt x="859931" y="1206979"/>
                </a:lnTo>
                <a:lnTo>
                  <a:pt x="822815" y="1229574"/>
                </a:lnTo>
                <a:lnTo>
                  <a:pt x="784125" y="1249088"/>
                </a:lnTo>
                <a:lnTo>
                  <a:pt x="743987" y="1265376"/>
                </a:lnTo>
                <a:lnTo>
                  <a:pt x="702528" y="1278296"/>
                </a:lnTo>
                <a:lnTo>
                  <a:pt x="659876" y="1287702"/>
                </a:lnTo>
                <a:lnTo>
                  <a:pt x="616157" y="1293451"/>
                </a:lnTo>
                <a:lnTo>
                  <a:pt x="571500" y="1295400"/>
                </a:lnTo>
                <a:lnTo>
                  <a:pt x="526842" y="1293451"/>
                </a:lnTo>
                <a:lnTo>
                  <a:pt x="483123" y="1287702"/>
                </a:lnTo>
                <a:lnTo>
                  <a:pt x="440471" y="1278296"/>
                </a:lnTo>
                <a:lnTo>
                  <a:pt x="399012" y="1265376"/>
                </a:lnTo>
                <a:lnTo>
                  <a:pt x="358874" y="1249088"/>
                </a:lnTo>
                <a:lnTo>
                  <a:pt x="320184" y="1229574"/>
                </a:lnTo>
                <a:lnTo>
                  <a:pt x="283068" y="1206979"/>
                </a:lnTo>
                <a:lnTo>
                  <a:pt x="247655" y="1181447"/>
                </a:lnTo>
                <a:lnTo>
                  <a:pt x="214070" y="1153121"/>
                </a:lnTo>
                <a:lnTo>
                  <a:pt x="182442" y="1122145"/>
                </a:lnTo>
                <a:lnTo>
                  <a:pt x="152897" y="1088664"/>
                </a:lnTo>
                <a:lnTo>
                  <a:pt x="125563" y="1052821"/>
                </a:lnTo>
                <a:lnTo>
                  <a:pt x="100566" y="1014761"/>
                </a:lnTo>
                <a:lnTo>
                  <a:pt x="78034" y="974626"/>
                </a:lnTo>
                <a:lnTo>
                  <a:pt x="58094" y="932561"/>
                </a:lnTo>
                <a:lnTo>
                  <a:pt x="40872" y="888710"/>
                </a:lnTo>
                <a:lnTo>
                  <a:pt x="26497" y="843217"/>
                </a:lnTo>
                <a:lnTo>
                  <a:pt x="15095" y="796225"/>
                </a:lnTo>
                <a:lnTo>
                  <a:pt x="6793" y="747879"/>
                </a:lnTo>
                <a:lnTo>
                  <a:pt x="1719" y="698323"/>
                </a:lnTo>
                <a:lnTo>
                  <a:pt x="0" y="647700"/>
                </a:lnTo>
                <a:close/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4553" y="4312250"/>
            <a:ext cx="1558290" cy="1434465"/>
          </a:xfrm>
          <a:custGeom>
            <a:avLst/>
            <a:gdLst/>
            <a:ahLst/>
            <a:cxnLst/>
            <a:rect l="l" t="t" r="r" b="b"/>
            <a:pathLst>
              <a:path w="1558289" h="1434464">
                <a:moveTo>
                  <a:pt x="80346" y="126780"/>
                </a:moveTo>
                <a:lnTo>
                  <a:pt x="131105" y="78629"/>
                </a:lnTo>
                <a:lnTo>
                  <a:pt x="191391" y="42067"/>
                </a:lnTo>
                <a:lnTo>
                  <a:pt x="260106" y="16903"/>
                </a:lnTo>
                <a:lnTo>
                  <a:pt x="297280" y="8536"/>
                </a:lnTo>
                <a:lnTo>
                  <a:pt x="336150" y="2945"/>
                </a:lnTo>
                <a:lnTo>
                  <a:pt x="376577" y="108"/>
                </a:lnTo>
                <a:lnTo>
                  <a:pt x="418424" y="0"/>
                </a:lnTo>
                <a:lnTo>
                  <a:pt x="461554" y="2597"/>
                </a:lnTo>
                <a:lnTo>
                  <a:pt x="505830" y="7875"/>
                </a:lnTo>
                <a:lnTo>
                  <a:pt x="551114" y="15810"/>
                </a:lnTo>
                <a:lnTo>
                  <a:pt x="597268" y="26378"/>
                </a:lnTo>
                <a:lnTo>
                  <a:pt x="644156" y="39555"/>
                </a:lnTo>
                <a:lnTo>
                  <a:pt x="691640" y="55318"/>
                </a:lnTo>
                <a:lnTo>
                  <a:pt x="739582" y="73641"/>
                </a:lnTo>
                <a:lnTo>
                  <a:pt x="787846" y="94501"/>
                </a:lnTo>
                <a:lnTo>
                  <a:pt x="836293" y="117873"/>
                </a:lnTo>
                <a:lnTo>
                  <a:pt x="884787" y="143735"/>
                </a:lnTo>
                <a:lnTo>
                  <a:pt x="933189" y="172061"/>
                </a:lnTo>
                <a:lnTo>
                  <a:pt x="981364" y="202828"/>
                </a:lnTo>
                <a:lnTo>
                  <a:pt x="1029172" y="236012"/>
                </a:lnTo>
                <a:lnTo>
                  <a:pt x="1076478" y="271588"/>
                </a:lnTo>
                <a:lnTo>
                  <a:pt x="1123143" y="309533"/>
                </a:lnTo>
                <a:lnTo>
                  <a:pt x="1168329" y="349197"/>
                </a:lnTo>
                <a:lnTo>
                  <a:pt x="1211289" y="389888"/>
                </a:lnTo>
                <a:lnTo>
                  <a:pt x="1251975" y="431476"/>
                </a:lnTo>
                <a:lnTo>
                  <a:pt x="1290341" y="473829"/>
                </a:lnTo>
                <a:lnTo>
                  <a:pt x="1326340" y="516816"/>
                </a:lnTo>
                <a:lnTo>
                  <a:pt x="1359926" y="560305"/>
                </a:lnTo>
                <a:lnTo>
                  <a:pt x="1391051" y="604164"/>
                </a:lnTo>
                <a:lnTo>
                  <a:pt x="1419670" y="648262"/>
                </a:lnTo>
                <a:lnTo>
                  <a:pt x="1445734" y="692467"/>
                </a:lnTo>
                <a:lnTo>
                  <a:pt x="1469199" y="736649"/>
                </a:lnTo>
                <a:lnTo>
                  <a:pt x="1490016" y="780675"/>
                </a:lnTo>
                <a:lnTo>
                  <a:pt x="1508139" y="824414"/>
                </a:lnTo>
                <a:lnTo>
                  <a:pt x="1523522" y="867735"/>
                </a:lnTo>
                <a:lnTo>
                  <a:pt x="1536118" y="910506"/>
                </a:lnTo>
                <a:lnTo>
                  <a:pt x="1545879" y="952595"/>
                </a:lnTo>
                <a:lnTo>
                  <a:pt x="1552760" y="993871"/>
                </a:lnTo>
                <a:lnTo>
                  <a:pt x="1556714" y="1034203"/>
                </a:lnTo>
                <a:lnTo>
                  <a:pt x="1557693" y="1073459"/>
                </a:lnTo>
                <a:lnTo>
                  <a:pt x="1555651" y="1111508"/>
                </a:lnTo>
                <a:lnTo>
                  <a:pt x="1542318" y="1183457"/>
                </a:lnTo>
                <a:lnTo>
                  <a:pt x="1516341" y="1248998"/>
                </a:lnTo>
                <a:lnTo>
                  <a:pt x="1477346" y="1307080"/>
                </a:lnTo>
                <a:lnTo>
                  <a:pt x="1426587" y="1355228"/>
                </a:lnTo>
                <a:lnTo>
                  <a:pt x="1366301" y="1391787"/>
                </a:lnTo>
                <a:lnTo>
                  <a:pt x="1297587" y="1416948"/>
                </a:lnTo>
                <a:lnTo>
                  <a:pt x="1260412" y="1425315"/>
                </a:lnTo>
                <a:lnTo>
                  <a:pt x="1221543" y="1430905"/>
                </a:lnTo>
                <a:lnTo>
                  <a:pt x="1181115" y="1433742"/>
                </a:lnTo>
                <a:lnTo>
                  <a:pt x="1139268" y="1433850"/>
                </a:lnTo>
                <a:lnTo>
                  <a:pt x="1096138" y="1431253"/>
                </a:lnTo>
                <a:lnTo>
                  <a:pt x="1051862" y="1425975"/>
                </a:lnTo>
                <a:lnTo>
                  <a:pt x="1006578" y="1418041"/>
                </a:lnTo>
                <a:lnTo>
                  <a:pt x="960424" y="1407474"/>
                </a:lnTo>
                <a:lnTo>
                  <a:pt x="913536" y="1394298"/>
                </a:lnTo>
                <a:lnTo>
                  <a:pt x="866053" y="1378538"/>
                </a:lnTo>
                <a:lnTo>
                  <a:pt x="818110" y="1360217"/>
                </a:lnTo>
                <a:lnTo>
                  <a:pt x="769847" y="1339360"/>
                </a:lnTo>
                <a:lnTo>
                  <a:pt x="721400" y="1315991"/>
                </a:lnTo>
                <a:lnTo>
                  <a:pt x="672906" y="1290133"/>
                </a:lnTo>
                <a:lnTo>
                  <a:pt x="624503" y="1261812"/>
                </a:lnTo>
                <a:lnTo>
                  <a:pt x="576329" y="1231050"/>
                </a:lnTo>
                <a:lnTo>
                  <a:pt x="528520" y="1197872"/>
                </a:lnTo>
                <a:lnTo>
                  <a:pt x="481214" y="1162303"/>
                </a:lnTo>
                <a:lnTo>
                  <a:pt x="434549" y="1124365"/>
                </a:lnTo>
                <a:lnTo>
                  <a:pt x="389363" y="1084701"/>
                </a:lnTo>
                <a:lnTo>
                  <a:pt x="346404" y="1044010"/>
                </a:lnTo>
                <a:lnTo>
                  <a:pt x="305717" y="1002422"/>
                </a:lnTo>
                <a:lnTo>
                  <a:pt x="267351" y="960068"/>
                </a:lnTo>
                <a:lnTo>
                  <a:pt x="231352" y="917082"/>
                </a:lnTo>
                <a:lnTo>
                  <a:pt x="197767" y="873593"/>
                </a:lnTo>
                <a:lnTo>
                  <a:pt x="166641" y="829734"/>
                </a:lnTo>
                <a:lnTo>
                  <a:pt x="138023" y="785635"/>
                </a:lnTo>
                <a:lnTo>
                  <a:pt x="111958" y="741429"/>
                </a:lnTo>
                <a:lnTo>
                  <a:pt x="88493" y="697247"/>
                </a:lnTo>
                <a:lnTo>
                  <a:pt x="67676" y="653220"/>
                </a:lnTo>
                <a:lnTo>
                  <a:pt x="49553" y="609480"/>
                </a:lnTo>
                <a:lnTo>
                  <a:pt x="34170" y="566158"/>
                </a:lnTo>
                <a:lnTo>
                  <a:pt x="21574" y="523386"/>
                </a:lnTo>
                <a:lnTo>
                  <a:pt x="11813" y="481295"/>
                </a:lnTo>
                <a:lnTo>
                  <a:pt x="4932" y="440017"/>
                </a:lnTo>
                <a:lnTo>
                  <a:pt x="979" y="399683"/>
                </a:lnTo>
                <a:lnTo>
                  <a:pt x="0" y="360425"/>
                </a:lnTo>
                <a:lnTo>
                  <a:pt x="2041" y="322374"/>
                </a:lnTo>
                <a:lnTo>
                  <a:pt x="15374" y="250419"/>
                </a:lnTo>
                <a:lnTo>
                  <a:pt x="41351" y="184870"/>
                </a:lnTo>
                <a:lnTo>
                  <a:pt x="80346" y="126780"/>
                </a:lnTo>
                <a:close/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9703" y="48707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903" y="5023103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15361" y="3505961"/>
            <a:ext cx="2133600" cy="2057400"/>
          </a:xfrm>
          <a:custGeom>
            <a:avLst/>
            <a:gdLst/>
            <a:ahLst/>
            <a:cxnLst/>
            <a:rect l="l" t="t" r="r" b="b"/>
            <a:pathLst>
              <a:path w="2133600" h="2057400">
                <a:moveTo>
                  <a:pt x="0" y="0"/>
                </a:moveTo>
                <a:lnTo>
                  <a:pt x="2133600" y="20574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961" y="4496561"/>
            <a:ext cx="2362200" cy="76200"/>
          </a:xfrm>
          <a:custGeom>
            <a:avLst/>
            <a:gdLst/>
            <a:ahLst/>
            <a:cxnLst/>
            <a:rect l="l" t="t" r="r" b="b"/>
            <a:pathLst>
              <a:path w="2362200" h="76200">
                <a:moveTo>
                  <a:pt x="2362200" y="0"/>
                </a:moveTo>
                <a:lnTo>
                  <a:pt x="0" y="762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8151" y="3631820"/>
            <a:ext cx="3681095" cy="2258695"/>
          </a:xfrm>
          <a:custGeom>
            <a:avLst/>
            <a:gdLst/>
            <a:ahLst/>
            <a:cxnLst/>
            <a:rect l="l" t="t" r="r" b="b"/>
            <a:pathLst>
              <a:path w="3681095" h="2258695">
                <a:moveTo>
                  <a:pt x="21707" y="1634234"/>
                </a:moveTo>
                <a:lnTo>
                  <a:pt x="7353" y="1568117"/>
                </a:lnTo>
                <a:lnTo>
                  <a:pt x="592" y="1501074"/>
                </a:lnTo>
                <a:lnTo>
                  <a:pt x="0" y="1467265"/>
                </a:lnTo>
                <a:lnTo>
                  <a:pt x="1233" y="1433295"/>
                </a:lnTo>
                <a:lnTo>
                  <a:pt x="9084" y="1364967"/>
                </a:lnTo>
                <a:lnTo>
                  <a:pt x="23955" y="1296278"/>
                </a:lnTo>
                <a:lnTo>
                  <a:pt x="45654" y="1227416"/>
                </a:lnTo>
                <a:lnTo>
                  <a:pt x="73991" y="1158569"/>
                </a:lnTo>
                <a:lnTo>
                  <a:pt x="90588" y="1124210"/>
                </a:lnTo>
                <a:lnTo>
                  <a:pt x="108774" y="1089926"/>
                </a:lnTo>
                <a:lnTo>
                  <a:pt x="128523" y="1055739"/>
                </a:lnTo>
                <a:lnTo>
                  <a:pt x="149813" y="1021674"/>
                </a:lnTo>
                <a:lnTo>
                  <a:pt x="172618" y="987754"/>
                </a:lnTo>
                <a:lnTo>
                  <a:pt x="196916" y="954002"/>
                </a:lnTo>
                <a:lnTo>
                  <a:pt x="222682" y="920442"/>
                </a:lnTo>
                <a:lnTo>
                  <a:pt x="249893" y="887097"/>
                </a:lnTo>
                <a:lnTo>
                  <a:pt x="278524" y="853992"/>
                </a:lnTo>
                <a:lnTo>
                  <a:pt x="308552" y="821149"/>
                </a:lnTo>
                <a:lnTo>
                  <a:pt x="339953" y="788591"/>
                </a:lnTo>
                <a:lnTo>
                  <a:pt x="372703" y="756344"/>
                </a:lnTo>
                <a:lnTo>
                  <a:pt x="406779" y="724429"/>
                </a:lnTo>
                <a:lnTo>
                  <a:pt x="442155" y="692871"/>
                </a:lnTo>
                <a:lnTo>
                  <a:pt x="478809" y="661693"/>
                </a:lnTo>
                <a:lnTo>
                  <a:pt x="516716" y="630918"/>
                </a:lnTo>
                <a:lnTo>
                  <a:pt x="555854" y="600570"/>
                </a:lnTo>
                <a:lnTo>
                  <a:pt x="596196" y="570673"/>
                </a:lnTo>
                <a:lnTo>
                  <a:pt x="637721" y="541250"/>
                </a:lnTo>
                <a:lnTo>
                  <a:pt x="680404" y="512325"/>
                </a:lnTo>
                <a:lnTo>
                  <a:pt x="724221" y="483921"/>
                </a:lnTo>
                <a:lnTo>
                  <a:pt x="769148" y="456061"/>
                </a:lnTo>
                <a:lnTo>
                  <a:pt x="815162" y="428769"/>
                </a:lnTo>
                <a:lnTo>
                  <a:pt x="862238" y="402069"/>
                </a:lnTo>
                <a:lnTo>
                  <a:pt x="910353" y="375984"/>
                </a:lnTo>
                <a:lnTo>
                  <a:pt x="959483" y="350538"/>
                </a:lnTo>
                <a:lnTo>
                  <a:pt x="1009603" y="325754"/>
                </a:lnTo>
                <a:lnTo>
                  <a:pt x="1060691" y="301656"/>
                </a:lnTo>
                <a:lnTo>
                  <a:pt x="1112722" y="278267"/>
                </a:lnTo>
                <a:lnTo>
                  <a:pt x="1165672" y="255610"/>
                </a:lnTo>
                <a:lnTo>
                  <a:pt x="1219517" y="233710"/>
                </a:lnTo>
                <a:lnTo>
                  <a:pt x="1274235" y="212589"/>
                </a:lnTo>
                <a:lnTo>
                  <a:pt x="1329799" y="192272"/>
                </a:lnTo>
                <a:lnTo>
                  <a:pt x="1386188" y="172781"/>
                </a:lnTo>
                <a:lnTo>
                  <a:pt x="1443376" y="154141"/>
                </a:lnTo>
                <a:lnTo>
                  <a:pt x="1501341" y="136374"/>
                </a:lnTo>
                <a:lnTo>
                  <a:pt x="1560058" y="119505"/>
                </a:lnTo>
                <a:lnTo>
                  <a:pt x="1619063" y="103680"/>
                </a:lnTo>
                <a:lnTo>
                  <a:pt x="1677886" y="89012"/>
                </a:lnTo>
                <a:lnTo>
                  <a:pt x="1736495" y="75492"/>
                </a:lnTo>
                <a:lnTo>
                  <a:pt x="1794857" y="63113"/>
                </a:lnTo>
                <a:lnTo>
                  <a:pt x="1852939" y="51868"/>
                </a:lnTo>
                <a:lnTo>
                  <a:pt x="1910710" y="41747"/>
                </a:lnTo>
                <a:lnTo>
                  <a:pt x="1968136" y="32743"/>
                </a:lnTo>
                <a:lnTo>
                  <a:pt x="2025185" y="24849"/>
                </a:lnTo>
                <a:lnTo>
                  <a:pt x="2081824" y="18057"/>
                </a:lnTo>
                <a:lnTo>
                  <a:pt x="2138020" y="12359"/>
                </a:lnTo>
                <a:lnTo>
                  <a:pt x="2193742" y="7746"/>
                </a:lnTo>
                <a:lnTo>
                  <a:pt x="2248956" y="4212"/>
                </a:lnTo>
                <a:lnTo>
                  <a:pt x="2303630" y="1748"/>
                </a:lnTo>
                <a:lnTo>
                  <a:pt x="2357732" y="346"/>
                </a:lnTo>
                <a:lnTo>
                  <a:pt x="2411228" y="0"/>
                </a:lnTo>
                <a:lnTo>
                  <a:pt x="2464086" y="700"/>
                </a:lnTo>
                <a:lnTo>
                  <a:pt x="2516274" y="2439"/>
                </a:lnTo>
                <a:lnTo>
                  <a:pt x="2567758" y="5209"/>
                </a:lnTo>
                <a:lnTo>
                  <a:pt x="2618508" y="9003"/>
                </a:lnTo>
                <a:lnTo>
                  <a:pt x="2668489" y="13813"/>
                </a:lnTo>
                <a:lnTo>
                  <a:pt x="2717669" y="19630"/>
                </a:lnTo>
                <a:lnTo>
                  <a:pt x="2766016" y="26447"/>
                </a:lnTo>
                <a:lnTo>
                  <a:pt x="2813497" y="34256"/>
                </a:lnTo>
                <a:lnTo>
                  <a:pt x="2860079" y="43050"/>
                </a:lnTo>
                <a:lnTo>
                  <a:pt x="2905731" y="52820"/>
                </a:lnTo>
                <a:lnTo>
                  <a:pt x="2950418" y="63558"/>
                </a:lnTo>
                <a:lnTo>
                  <a:pt x="2994110" y="75258"/>
                </a:lnTo>
                <a:lnTo>
                  <a:pt x="3036772" y="87910"/>
                </a:lnTo>
                <a:lnTo>
                  <a:pt x="3078374" y="101508"/>
                </a:lnTo>
                <a:lnTo>
                  <a:pt x="3118881" y="116043"/>
                </a:lnTo>
                <a:lnTo>
                  <a:pt x="3158261" y="131507"/>
                </a:lnTo>
                <a:lnTo>
                  <a:pt x="3196483" y="147894"/>
                </a:lnTo>
                <a:lnTo>
                  <a:pt x="3233512" y="165194"/>
                </a:lnTo>
                <a:lnTo>
                  <a:pt x="3269318" y="183400"/>
                </a:lnTo>
                <a:lnTo>
                  <a:pt x="3303866" y="202504"/>
                </a:lnTo>
                <a:lnTo>
                  <a:pt x="3337125" y="222499"/>
                </a:lnTo>
                <a:lnTo>
                  <a:pt x="3369062" y="243376"/>
                </a:lnTo>
                <a:lnTo>
                  <a:pt x="3428839" y="287747"/>
                </a:lnTo>
                <a:lnTo>
                  <a:pt x="3482937" y="335555"/>
                </a:lnTo>
                <a:lnTo>
                  <a:pt x="3531095" y="386736"/>
                </a:lnTo>
                <a:lnTo>
                  <a:pt x="3573052" y="441229"/>
                </a:lnTo>
                <a:lnTo>
                  <a:pt x="3608548" y="498970"/>
                </a:lnTo>
                <a:lnTo>
                  <a:pt x="3637322" y="559898"/>
                </a:lnTo>
                <a:lnTo>
                  <a:pt x="3659114" y="623949"/>
                </a:lnTo>
                <a:lnTo>
                  <a:pt x="3673467" y="690066"/>
                </a:lnTo>
                <a:lnTo>
                  <a:pt x="3680228" y="757108"/>
                </a:lnTo>
                <a:lnTo>
                  <a:pt x="3680821" y="790917"/>
                </a:lnTo>
                <a:lnTo>
                  <a:pt x="3679587" y="824887"/>
                </a:lnTo>
                <a:lnTo>
                  <a:pt x="3671736" y="893215"/>
                </a:lnTo>
                <a:lnTo>
                  <a:pt x="3656866" y="961904"/>
                </a:lnTo>
                <a:lnTo>
                  <a:pt x="3635167" y="1030766"/>
                </a:lnTo>
                <a:lnTo>
                  <a:pt x="3606830" y="1099612"/>
                </a:lnTo>
                <a:lnTo>
                  <a:pt x="3590232" y="1133971"/>
                </a:lnTo>
                <a:lnTo>
                  <a:pt x="3572047" y="1168255"/>
                </a:lnTo>
                <a:lnTo>
                  <a:pt x="3552297" y="1202441"/>
                </a:lnTo>
                <a:lnTo>
                  <a:pt x="3531008" y="1236506"/>
                </a:lnTo>
                <a:lnTo>
                  <a:pt x="3508202" y="1270426"/>
                </a:lnTo>
                <a:lnTo>
                  <a:pt x="3483905" y="1304177"/>
                </a:lnTo>
                <a:lnTo>
                  <a:pt x="3458138" y="1337737"/>
                </a:lnTo>
                <a:lnTo>
                  <a:pt x="3430928" y="1371081"/>
                </a:lnTo>
                <a:lnTo>
                  <a:pt x="3402296" y="1404186"/>
                </a:lnTo>
                <a:lnTo>
                  <a:pt x="3372268" y="1437028"/>
                </a:lnTo>
                <a:lnTo>
                  <a:pt x="3340867" y="1469585"/>
                </a:lnTo>
                <a:lnTo>
                  <a:pt x="3308117" y="1501832"/>
                </a:lnTo>
                <a:lnTo>
                  <a:pt x="3274042" y="1533746"/>
                </a:lnTo>
                <a:lnTo>
                  <a:pt x="3238665" y="1565303"/>
                </a:lnTo>
                <a:lnTo>
                  <a:pt x="3202011" y="1596480"/>
                </a:lnTo>
                <a:lnTo>
                  <a:pt x="3164104" y="1627254"/>
                </a:lnTo>
                <a:lnTo>
                  <a:pt x="3124967" y="1657600"/>
                </a:lnTo>
                <a:lnTo>
                  <a:pt x="3084624" y="1687496"/>
                </a:lnTo>
                <a:lnTo>
                  <a:pt x="3043099" y="1716918"/>
                </a:lnTo>
                <a:lnTo>
                  <a:pt x="3000416" y="1745842"/>
                </a:lnTo>
                <a:lnTo>
                  <a:pt x="2956600" y="1774245"/>
                </a:lnTo>
                <a:lnTo>
                  <a:pt x="2911672" y="1802103"/>
                </a:lnTo>
                <a:lnTo>
                  <a:pt x="2865659" y="1829394"/>
                </a:lnTo>
                <a:lnTo>
                  <a:pt x="2818582" y="1856092"/>
                </a:lnTo>
                <a:lnTo>
                  <a:pt x="2770467" y="1882175"/>
                </a:lnTo>
                <a:lnTo>
                  <a:pt x="2721338" y="1907620"/>
                </a:lnTo>
                <a:lnTo>
                  <a:pt x="2671217" y="1932402"/>
                </a:lnTo>
                <a:lnTo>
                  <a:pt x="2620130" y="1956498"/>
                </a:lnTo>
                <a:lnTo>
                  <a:pt x="2568099" y="1979885"/>
                </a:lnTo>
                <a:lnTo>
                  <a:pt x="2515149" y="2002540"/>
                </a:lnTo>
                <a:lnTo>
                  <a:pt x="2461303" y="2024438"/>
                </a:lnTo>
                <a:lnTo>
                  <a:pt x="2406586" y="2045556"/>
                </a:lnTo>
                <a:lnTo>
                  <a:pt x="2351021" y="2065871"/>
                </a:lnTo>
                <a:lnTo>
                  <a:pt x="2294633" y="2085359"/>
                </a:lnTo>
                <a:lnTo>
                  <a:pt x="2237444" y="2103997"/>
                </a:lnTo>
                <a:lnTo>
                  <a:pt x="2179479" y="2121760"/>
                </a:lnTo>
                <a:lnTo>
                  <a:pt x="2120763" y="2138627"/>
                </a:lnTo>
                <a:lnTo>
                  <a:pt x="2061758" y="2154457"/>
                </a:lnTo>
                <a:lnTo>
                  <a:pt x="2002935" y="2169130"/>
                </a:lnTo>
                <a:lnTo>
                  <a:pt x="1944326" y="2182654"/>
                </a:lnTo>
                <a:lnTo>
                  <a:pt x="1885964" y="2195037"/>
                </a:lnTo>
                <a:lnTo>
                  <a:pt x="1827881" y="2206287"/>
                </a:lnTo>
                <a:lnTo>
                  <a:pt x="1770111" y="2216412"/>
                </a:lnTo>
                <a:lnTo>
                  <a:pt x="1712685" y="2225419"/>
                </a:lnTo>
                <a:lnTo>
                  <a:pt x="1655636" y="2233317"/>
                </a:lnTo>
                <a:lnTo>
                  <a:pt x="1598997" y="2240112"/>
                </a:lnTo>
                <a:lnTo>
                  <a:pt x="1542800" y="2245814"/>
                </a:lnTo>
                <a:lnTo>
                  <a:pt x="1487079" y="2250430"/>
                </a:lnTo>
                <a:lnTo>
                  <a:pt x="1431864" y="2253967"/>
                </a:lnTo>
                <a:lnTo>
                  <a:pt x="1377190" y="2256433"/>
                </a:lnTo>
                <a:lnTo>
                  <a:pt x="1323089" y="2257837"/>
                </a:lnTo>
                <a:lnTo>
                  <a:pt x="1269593" y="2258186"/>
                </a:lnTo>
                <a:lnTo>
                  <a:pt x="1216735" y="2257488"/>
                </a:lnTo>
                <a:lnTo>
                  <a:pt x="1164547" y="2255751"/>
                </a:lnTo>
                <a:lnTo>
                  <a:pt x="1113062" y="2252982"/>
                </a:lnTo>
                <a:lnTo>
                  <a:pt x="1062313" y="2249190"/>
                </a:lnTo>
                <a:lnTo>
                  <a:pt x="1012332" y="2244382"/>
                </a:lnTo>
                <a:lnTo>
                  <a:pt x="963152" y="2238566"/>
                </a:lnTo>
                <a:lnTo>
                  <a:pt x="914805" y="2231750"/>
                </a:lnTo>
                <a:lnTo>
                  <a:pt x="867324" y="2223942"/>
                </a:lnTo>
                <a:lnTo>
                  <a:pt x="820741" y="2215149"/>
                </a:lnTo>
                <a:lnTo>
                  <a:pt x="775090" y="2205380"/>
                </a:lnTo>
                <a:lnTo>
                  <a:pt x="730402" y="2194642"/>
                </a:lnTo>
                <a:lnTo>
                  <a:pt x="686711" y="2182943"/>
                </a:lnTo>
                <a:lnTo>
                  <a:pt x="644048" y="2170290"/>
                </a:lnTo>
                <a:lnTo>
                  <a:pt x="602447" y="2156693"/>
                </a:lnTo>
                <a:lnTo>
                  <a:pt x="561940" y="2142158"/>
                </a:lnTo>
                <a:lnTo>
                  <a:pt x="522559" y="2126694"/>
                </a:lnTo>
                <a:lnTo>
                  <a:pt x="484338" y="2110307"/>
                </a:lnTo>
                <a:lnTo>
                  <a:pt x="447308" y="2093007"/>
                </a:lnTo>
                <a:lnTo>
                  <a:pt x="411503" y="2074800"/>
                </a:lnTo>
                <a:lnTo>
                  <a:pt x="376954" y="2055696"/>
                </a:lnTo>
                <a:lnTo>
                  <a:pt x="343695" y="2035700"/>
                </a:lnTo>
                <a:lnTo>
                  <a:pt x="311758" y="2014822"/>
                </a:lnTo>
                <a:lnTo>
                  <a:pt x="251981" y="1970450"/>
                </a:lnTo>
                <a:lnTo>
                  <a:pt x="197883" y="1922640"/>
                </a:lnTo>
                <a:lnTo>
                  <a:pt x="149726" y="1871457"/>
                </a:lnTo>
                <a:lnTo>
                  <a:pt x="107768" y="1816962"/>
                </a:lnTo>
                <a:lnTo>
                  <a:pt x="72272" y="1759218"/>
                </a:lnTo>
                <a:lnTo>
                  <a:pt x="43498" y="1698287"/>
                </a:lnTo>
                <a:lnTo>
                  <a:pt x="21707" y="1634234"/>
                </a:lnTo>
              </a:path>
            </a:pathLst>
          </a:custGeom>
          <a:ln w="38100">
            <a:solidFill>
              <a:srgbClr val="FF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86961" y="4191761"/>
            <a:ext cx="1981200" cy="381000"/>
          </a:xfrm>
          <a:custGeom>
            <a:avLst/>
            <a:gdLst/>
            <a:ahLst/>
            <a:cxnLst/>
            <a:rect l="l" t="t" r="r" b="b"/>
            <a:pathLst>
              <a:path w="1981200" h="381000">
                <a:moveTo>
                  <a:pt x="1981200" y="0"/>
                </a:moveTo>
                <a:lnTo>
                  <a:pt x="0" y="3810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86961" y="4191761"/>
            <a:ext cx="2286000" cy="381000"/>
          </a:xfrm>
          <a:custGeom>
            <a:avLst/>
            <a:gdLst/>
            <a:ahLst/>
            <a:cxnLst/>
            <a:rect l="l" t="t" r="r" b="b"/>
            <a:pathLst>
              <a:path w="2286000" h="381000">
                <a:moveTo>
                  <a:pt x="2286000" y="0"/>
                </a:moveTo>
                <a:lnTo>
                  <a:pt x="0" y="3810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20161" y="4267961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12954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2761" y="4496561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371600" h="457200">
                <a:moveTo>
                  <a:pt x="1371600" y="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761" y="4191761"/>
            <a:ext cx="1295400" cy="762000"/>
          </a:xfrm>
          <a:custGeom>
            <a:avLst/>
            <a:gdLst/>
            <a:ahLst/>
            <a:cxnLst/>
            <a:rect l="l" t="t" r="r" b="b"/>
            <a:pathLst>
              <a:path w="1295400" h="762000">
                <a:moveTo>
                  <a:pt x="1295400" y="0"/>
                </a:moveTo>
                <a:lnTo>
                  <a:pt x="0" y="7620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20361" y="4191761"/>
            <a:ext cx="1447800" cy="609600"/>
          </a:xfrm>
          <a:custGeom>
            <a:avLst/>
            <a:gdLst/>
            <a:ahLst/>
            <a:cxnLst/>
            <a:rect l="l" t="t" r="r" b="b"/>
            <a:pathLst>
              <a:path w="1447800" h="609600">
                <a:moveTo>
                  <a:pt x="1447800" y="0"/>
                </a:moveTo>
                <a:lnTo>
                  <a:pt x="0" y="60960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22044" y="6052210"/>
            <a:ext cx="6668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ahoma"/>
                <a:cs typeface="Tahoma"/>
              </a:rPr>
              <a:t>Note: </a:t>
            </a:r>
            <a:r>
              <a:rPr sz="2800" spc="-10" dirty="0">
                <a:latin typeface="Tahoma"/>
                <a:cs typeface="Tahoma"/>
              </a:rPr>
              <a:t>Picture </a:t>
            </a:r>
            <a:r>
              <a:rPr sz="2800" spc="5" dirty="0">
                <a:latin typeface="Tahoma"/>
                <a:cs typeface="Tahoma"/>
              </a:rPr>
              <a:t>doesn’t </a:t>
            </a:r>
            <a:r>
              <a:rPr sz="2800" spc="-5" dirty="0">
                <a:latin typeface="Tahoma"/>
                <a:cs typeface="Tahoma"/>
              </a:rPr>
              <a:t>show all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connections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612140" y="2013330"/>
            <a:ext cx="650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Cluster </a:t>
            </a:r>
            <a:r>
              <a:rPr sz="2400" spc="-5" dirty="0">
                <a:latin typeface="Tahoma"/>
                <a:cs typeface="Tahoma"/>
              </a:rPr>
              <a:t>similarity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15" dirty="0">
                <a:latin typeface="Tahoma"/>
                <a:cs typeface="Tahoma"/>
              </a:rPr>
              <a:t>average </a:t>
            </a:r>
            <a:r>
              <a:rPr sz="2400" spc="-5" dirty="0">
                <a:latin typeface="Tahoma"/>
                <a:cs typeface="Tahoma"/>
              </a:rPr>
              <a:t>similarity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pairs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4" name="Audio 3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69"/>
    </mc:Choice>
    <mc:Fallback>
      <p:transition spd="slow" advTm="1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293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Efficient </a:t>
            </a:r>
            <a:r>
              <a:rPr spc="-10" dirty="0"/>
              <a:t>Distance</a:t>
            </a:r>
            <a:r>
              <a:rPr spc="10" dirty="0"/>
              <a:t> </a:t>
            </a:r>
            <a:r>
              <a:rPr dirty="0"/>
              <a:t>Updates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440" y="2013330"/>
            <a:ext cx="7083425" cy="2927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4318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93700" algn="l"/>
                <a:tab pos="394335" algn="l"/>
              </a:tabLst>
            </a:pPr>
            <a:r>
              <a:rPr sz="2800" spc="-5" dirty="0">
                <a:latin typeface="Tahoma"/>
                <a:cs typeface="Tahoma"/>
              </a:rPr>
              <a:t>If we merged and </a:t>
            </a:r>
            <a:r>
              <a:rPr sz="2800" spc="15" dirty="0">
                <a:latin typeface="Tahoma"/>
                <a:cs typeface="Tahoma"/>
              </a:rPr>
              <a:t>c</a:t>
            </a:r>
            <a:r>
              <a:rPr sz="2775" spc="22" baseline="-21021" dirty="0">
                <a:latin typeface="Tahoma"/>
                <a:cs typeface="Tahoma"/>
              </a:rPr>
              <a:t>u </a:t>
            </a:r>
            <a:r>
              <a:rPr sz="2800" spc="-5" dirty="0">
                <a:latin typeface="Tahoma"/>
                <a:cs typeface="Tahoma"/>
              </a:rPr>
              <a:t>and </a:t>
            </a:r>
            <a:r>
              <a:rPr sz="2800" spc="5" dirty="0">
                <a:latin typeface="Tahoma"/>
                <a:cs typeface="Tahoma"/>
              </a:rPr>
              <a:t>c</a:t>
            </a:r>
            <a:r>
              <a:rPr sz="2775" spc="7" baseline="-21021" dirty="0">
                <a:latin typeface="Tahoma"/>
                <a:cs typeface="Tahoma"/>
              </a:rPr>
              <a:t>v </a:t>
            </a:r>
            <a:r>
              <a:rPr sz="2800" spc="-5" dirty="0">
                <a:latin typeface="Tahoma"/>
                <a:cs typeface="Tahoma"/>
              </a:rPr>
              <a:t>into </a:t>
            </a:r>
            <a:r>
              <a:rPr sz="2800" dirty="0">
                <a:latin typeface="Tahoma"/>
                <a:cs typeface="Tahoma"/>
              </a:rPr>
              <a:t>c</a:t>
            </a:r>
            <a:r>
              <a:rPr sz="2775" baseline="-21021" dirty="0">
                <a:latin typeface="Tahoma"/>
                <a:cs typeface="Tahoma"/>
              </a:rPr>
              <a:t>j</a:t>
            </a:r>
            <a:r>
              <a:rPr sz="2800" dirty="0">
                <a:latin typeface="Tahoma"/>
                <a:cs typeface="Tahoma"/>
              </a:rPr>
              <a:t>, </a:t>
            </a:r>
            <a:r>
              <a:rPr sz="2800" spc="-5" dirty="0">
                <a:latin typeface="Tahoma"/>
                <a:cs typeface="Tahoma"/>
              </a:rPr>
              <a:t>we </a:t>
            </a:r>
            <a:r>
              <a:rPr sz="2800" spc="-10" dirty="0">
                <a:latin typeface="Tahoma"/>
                <a:cs typeface="Tahoma"/>
              </a:rPr>
              <a:t>can  </a:t>
            </a:r>
            <a:r>
              <a:rPr sz="2800" spc="-5" dirty="0">
                <a:latin typeface="Tahoma"/>
                <a:cs typeface="Tahoma"/>
              </a:rPr>
              <a:t>determine distance to each </a:t>
            </a:r>
            <a:r>
              <a:rPr sz="2800" dirty="0">
                <a:latin typeface="Tahoma"/>
                <a:cs typeface="Tahoma"/>
              </a:rPr>
              <a:t>other</a:t>
            </a:r>
            <a:r>
              <a:rPr sz="2800" spc="2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cluster:</a:t>
            </a:r>
            <a:endParaRPr sz="2800">
              <a:latin typeface="Tahoma"/>
              <a:cs typeface="Tahoma"/>
            </a:endParaRPr>
          </a:p>
          <a:p>
            <a:pPr marL="7943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spc="-5" dirty="0">
                <a:latin typeface="Tahoma"/>
                <a:cs typeface="Tahoma"/>
              </a:rPr>
              <a:t>Single </a:t>
            </a:r>
            <a:r>
              <a:rPr sz="2400" dirty="0">
                <a:latin typeface="Tahoma"/>
                <a:cs typeface="Tahoma"/>
              </a:rPr>
              <a:t>link:</a:t>
            </a:r>
            <a:endParaRPr sz="2400">
              <a:latin typeface="Tahoma"/>
              <a:cs typeface="Tahoma"/>
            </a:endParaRPr>
          </a:p>
          <a:p>
            <a:pPr marL="794385">
              <a:lnSpc>
                <a:spcPct val="100000"/>
              </a:lnSpc>
            </a:pPr>
            <a:r>
              <a:rPr sz="2400" spc="-5" dirty="0">
                <a:latin typeface="Tahoma"/>
                <a:cs typeface="Tahoma"/>
              </a:rPr>
              <a:t>dist(c</a:t>
            </a:r>
            <a:r>
              <a:rPr sz="2400" spc="-7" baseline="-20833" dirty="0">
                <a:latin typeface="Tahoma"/>
                <a:cs typeface="Tahoma"/>
              </a:rPr>
              <a:t>j</a:t>
            </a:r>
            <a:r>
              <a:rPr sz="2400" spc="-5" dirty="0">
                <a:latin typeface="Tahoma"/>
                <a:cs typeface="Tahoma"/>
              </a:rPr>
              <a:t>, c</a:t>
            </a:r>
            <a:r>
              <a:rPr sz="2400" spc="-7" baseline="-20833" dirty="0">
                <a:latin typeface="Tahoma"/>
                <a:cs typeface="Tahoma"/>
              </a:rPr>
              <a:t>k</a:t>
            </a:r>
            <a:r>
              <a:rPr sz="2400" spc="-5" dirty="0">
                <a:latin typeface="Tahoma"/>
                <a:cs typeface="Tahoma"/>
              </a:rPr>
              <a:t>)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5" dirty="0">
                <a:latin typeface="Tahoma"/>
                <a:cs typeface="Tahoma"/>
              </a:rPr>
              <a:t>min{dist(c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, c</a:t>
            </a:r>
            <a:r>
              <a:rPr sz="2400" spc="-7" baseline="-20833" dirty="0">
                <a:latin typeface="Tahoma"/>
                <a:cs typeface="Tahoma"/>
              </a:rPr>
              <a:t>k</a:t>
            </a:r>
            <a:r>
              <a:rPr sz="2400" spc="-5" dirty="0">
                <a:latin typeface="Tahoma"/>
                <a:cs typeface="Tahoma"/>
              </a:rPr>
              <a:t>) </a:t>
            </a:r>
            <a:r>
              <a:rPr sz="2400" dirty="0">
                <a:latin typeface="Tahoma"/>
                <a:cs typeface="Tahoma"/>
              </a:rPr>
              <a:t>, </a:t>
            </a:r>
            <a:r>
              <a:rPr sz="2400" spc="-5" dirty="0">
                <a:latin typeface="Tahoma"/>
                <a:cs typeface="Tahoma"/>
              </a:rPr>
              <a:t>dist(c</a:t>
            </a:r>
            <a:r>
              <a:rPr sz="2400" spc="-7" baseline="-20833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,</a:t>
            </a:r>
            <a:r>
              <a:rPr sz="2400" spc="8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k</a:t>
            </a:r>
            <a:r>
              <a:rPr sz="2400" spc="-5" dirty="0">
                <a:latin typeface="Tahoma"/>
                <a:cs typeface="Tahoma"/>
              </a:rPr>
              <a:t>)}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794385" lvl="1" indent="-287020">
              <a:lnSpc>
                <a:spcPct val="100000"/>
              </a:lnSpc>
              <a:buClr>
                <a:srgbClr val="FF0000"/>
              </a:buClr>
              <a:buSzPct val="5416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dirty="0">
                <a:latin typeface="Tahoma"/>
                <a:cs typeface="Tahoma"/>
              </a:rPr>
              <a:t>Complete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link:</a:t>
            </a:r>
            <a:endParaRPr sz="2400">
              <a:latin typeface="Tahoma"/>
              <a:cs typeface="Tahoma"/>
            </a:endParaRPr>
          </a:p>
          <a:p>
            <a:pPr marL="794385">
              <a:lnSpc>
                <a:spcPct val="100000"/>
              </a:lnSpc>
            </a:pPr>
            <a:r>
              <a:rPr sz="2400" spc="-5" dirty="0">
                <a:latin typeface="Tahoma"/>
                <a:cs typeface="Tahoma"/>
              </a:rPr>
              <a:t>dist(c</a:t>
            </a:r>
            <a:r>
              <a:rPr sz="2400" spc="-7" baseline="-20833" dirty="0">
                <a:latin typeface="Tahoma"/>
                <a:cs typeface="Tahoma"/>
              </a:rPr>
              <a:t>j</a:t>
            </a:r>
            <a:r>
              <a:rPr sz="2400" spc="-5" dirty="0">
                <a:latin typeface="Tahoma"/>
                <a:cs typeface="Tahoma"/>
              </a:rPr>
              <a:t>, c</a:t>
            </a:r>
            <a:r>
              <a:rPr sz="2400" spc="-7" baseline="-20833" dirty="0">
                <a:latin typeface="Tahoma"/>
                <a:cs typeface="Tahoma"/>
              </a:rPr>
              <a:t>k</a:t>
            </a:r>
            <a:r>
              <a:rPr sz="2400" spc="-5" dirty="0">
                <a:latin typeface="Tahoma"/>
                <a:cs typeface="Tahoma"/>
              </a:rPr>
              <a:t>) </a:t>
            </a:r>
            <a:r>
              <a:rPr sz="2400" dirty="0">
                <a:latin typeface="Tahoma"/>
                <a:cs typeface="Tahoma"/>
              </a:rPr>
              <a:t>= </a:t>
            </a:r>
            <a:r>
              <a:rPr sz="2400" spc="-5" dirty="0">
                <a:latin typeface="Tahoma"/>
                <a:cs typeface="Tahoma"/>
              </a:rPr>
              <a:t>max{dist(c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, c</a:t>
            </a:r>
            <a:r>
              <a:rPr sz="2400" spc="-7" baseline="-20833" dirty="0">
                <a:latin typeface="Tahoma"/>
                <a:cs typeface="Tahoma"/>
              </a:rPr>
              <a:t>k</a:t>
            </a:r>
            <a:r>
              <a:rPr sz="2400" spc="-5" dirty="0">
                <a:latin typeface="Tahoma"/>
                <a:cs typeface="Tahoma"/>
              </a:rPr>
              <a:t>) </a:t>
            </a:r>
            <a:r>
              <a:rPr sz="2400" dirty="0">
                <a:latin typeface="Tahoma"/>
                <a:cs typeface="Tahoma"/>
              </a:rPr>
              <a:t>, dist(c</a:t>
            </a:r>
            <a:r>
              <a:rPr sz="2400" baseline="-20833" dirty="0">
                <a:latin typeface="Tahoma"/>
                <a:cs typeface="Tahoma"/>
              </a:rPr>
              <a:t>v</a:t>
            </a:r>
            <a:r>
              <a:rPr sz="2400" dirty="0">
                <a:latin typeface="Tahoma"/>
                <a:cs typeface="Tahoma"/>
              </a:rPr>
              <a:t>,</a:t>
            </a:r>
            <a:r>
              <a:rPr sz="2400" spc="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</a:t>
            </a:r>
            <a:r>
              <a:rPr sz="2400" spc="-7" baseline="-20833" dirty="0">
                <a:latin typeface="Tahoma"/>
                <a:cs typeface="Tahoma"/>
              </a:rPr>
              <a:t>k</a:t>
            </a:r>
            <a:r>
              <a:rPr sz="2400" spc="-5" dirty="0">
                <a:latin typeface="Tahoma"/>
                <a:cs typeface="Tahoma"/>
              </a:rPr>
              <a:t>)}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2044" y="5564835"/>
            <a:ext cx="1511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105" y="5793435"/>
            <a:ext cx="1734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dist(c</a:t>
            </a:r>
            <a:r>
              <a:rPr sz="2400" spc="-7" baseline="-20833" dirty="0">
                <a:latin typeface="Tahoma"/>
                <a:cs typeface="Tahoma"/>
              </a:rPr>
              <a:t>j</a:t>
            </a:r>
            <a:r>
              <a:rPr sz="2400" spc="-5" dirty="0">
                <a:latin typeface="Tahoma"/>
                <a:cs typeface="Tahoma"/>
              </a:rPr>
              <a:t>, c</a:t>
            </a:r>
            <a:r>
              <a:rPr sz="2400" spc="-7" baseline="-20833" dirty="0">
                <a:latin typeface="Tahoma"/>
                <a:cs typeface="Tahoma"/>
              </a:rPr>
              <a:t>k</a:t>
            </a:r>
            <a:r>
              <a:rPr sz="2400" spc="-5" dirty="0">
                <a:latin typeface="Tahoma"/>
                <a:cs typeface="Tahoma"/>
              </a:rPr>
              <a:t>)</a:t>
            </a:r>
            <a:r>
              <a:rPr sz="2400" spc="-3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=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5807" y="5772099"/>
            <a:ext cx="4501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34135" algn="l"/>
                <a:tab pos="1774189" algn="l"/>
                <a:tab pos="2664460" algn="l"/>
                <a:tab pos="3973829" algn="l"/>
                <a:tab pos="4387215" algn="l"/>
              </a:tabLst>
            </a:pPr>
            <a:r>
              <a:rPr sz="1600" spc="-5" dirty="0">
                <a:latin typeface="Tahoma"/>
                <a:cs typeface="Tahoma"/>
              </a:rPr>
              <a:t>u	u	k	v	v	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3105" y="5595315"/>
            <a:ext cx="669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30092" dirty="0">
                <a:latin typeface="Tahoma"/>
                <a:cs typeface="Tahoma"/>
              </a:rPr>
              <a:t>Average </a:t>
            </a:r>
            <a:r>
              <a:rPr sz="3600" spc="15" baseline="30092" dirty="0">
                <a:latin typeface="Tahoma"/>
                <a:cs typeface="Tahoma"/>
              </a:rPr>
              <a:t>link:</a:t>
            </a:r>
            <a:r>
              <a:rPr sz="2400" spc="10" dirty="0">
                <a:latin typeface="Tahoma"/>
                <a:cs typeface="Tahoma"/>
              </a:rPr>
              <a:t>|c </a:t>
            </a:r>
            <a:r>
              <a:rPr sz="2400" dirty="0">
                <a:latin typeface="Tahoma"/>
                <a:cs typeface="Tahoma"/>
              </a:rPr>
              <a:t>| * dist(c , c ) + </a:t>
            </a:r>
            <a:r>
              <a:rPr sz="2400" spc="-5" dirty="0">
                <a:latin typeface="Tahoma"/>
                <a:cs typeface="Tahoma"/>
              </a:rPr>
              <a:t>|c </a:t>
            </a:r>
            <a:r>
              <a:rPr sz="2400" dirty="0">
                <a:latin typeface="Tahoma"/>
                <a:cs typeface="Tahoma"/>
              </a:rPr>
              <a:t>| * </a:t>
            </a:r>
            <a:r>
              <a:rPr sz="2400" spc="-5" dirty="0">
                <a:latin typeface="Tahoma"/>
                <a:cs typeface="Tahoma"/>
              </a:rPr>
              <a:t>dist(c </a:t>
            </a:r>
            <a:r>
              <a:rPr sz="2400" dirty="0">
                <a:latin typeface="Tahoma"/>
                <a:cs typeface="Tahoma"/>
              </a:rPr>
              <a:t>, c</a:t>
            </a:r>
            <a:r>
              <a:rPr sz="2400" spc="26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7228" y="6052210"/>
            <a:ext cx="1449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|c</a:t>
            </a:r>
            <a:r>
              <a:rPr sz="2400" spc="-7" baseline="-20833" dirty="0">
                <a:latin typeface="Tahoma"/>
                <a:cs typeface="Tahoma"/>
              </a:rPr>
              <a:t>u</a:t>
            </a:r>
            <a:r>
              <a:rPr sz="2400" spc="-5" dirty="0">
                <a:latin typeface="Tahoma"/>
                <a:cs typeface="Tahoma"/>
              </a:rPr>
              <a:t>| </a:t>
            </a:r>
            <a:r>
              <a:rPr sz="2400" dirty="0">
                <a:latin typeface="Tahoma"/>
                <a:cs typeface="Tahoma"/>
              </a:rPr>
              <a:t>+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|c</a:t>
            </a:r>
            <a:r>
              <a:rPr sz="2400" spc="-7" baseline="-20833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|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53561" y="6025134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>
                <a:moveTo>
                  <a:pt x="0" y="0"/>
                </a:moveTo>
                <a:lnTo>
                  <a:pt x="487679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74"/>
    </mc:Choice>
    <mc:Fallback>
      <p:transition spd="slow" advTm="44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195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Single</a:t>
            </a:r>
            <a:r>
              <a:rPr spc="-90" dirty="0"/>
              <a:t> </a:t>
            </a:r>
            <a:r>
              <a:rPr dirty="0"/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2013330"/>
            <a:ext cx="1846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Cha</a:t>
            </a:r>
            <a:r>
              <a:rPr sz="2800" spc="-15" dirty="0">
                <a:latin typeface="Tahoma"/>
                <a:cs typeface="Tahoma"/>
              </a:rPr>
              <a:t>i</a:t>
            </a:r>
            <a:r>
              <a:rPr sz="2800" spc="-5" dirty="0">
                <a:latin typeface="Tahoma"/>
                <a:cs typeface="Tahoma"/>
              </a:rPr>
              <a:t>ning: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130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44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558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10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2420" y="29946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3820" y="3299459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0020" y="3604259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6703" y="2889504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1904" y="2766060"/>
            <a:ext cx="164591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7104" y="2766060"/>
            <a:ext cx="164591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36820" y="3451859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78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88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79820" y="26898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0819" y="26136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41819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46619" y="30708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75303" y="3118104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42610" y="2708354"/>
            <a:ext cx="659130" cy="345440"/>
          </a:xfrm>
          <a:custGeom>
            <a:avLst/>
            <a:gdLst/>
            <a:ahLst/>
            <a:cxnLst/>
            <a:rect l="l" t="t" r="r" b="b"/>
            <a:pathLst>
              <a:path w="659129" h="345439">
                <a:moveTo>
                  <a:pt x="101351" y="8175"/>
                </a:moveTo>
                <a:lnTo>
                  <a:pt x="67222" y="30553"/>
                </a:lnTo>
                <a:lnTo>
                  <a:pt x="39487" y="67182"/>
                </a:lnTo>
                <a:lnTo>
                  <a:pt x="18680" y="113456"/>
                </a:lnTo>
                <a:lnTo>
                  <a:pt x="5339" y="164766"/>
                </a:lnTo>
                <a:lnTo>
                  <a:pt x="0" y="216504"/>
                </a:lnTo>
                <a:lnTo>
                  <a:pt x="3196" y="264064"/>
                </a:lnTo>
                <a:lnTo>
                  <a:pt x="15466" y="302837"/>
                </a:lnTo>
                <a:lnTo>
                  <a:pt x="65900" y="339032"/>
                </a:lnTo>
                <a:lnTo>
                  <a:pt x="106692" y="344528"/>
                </a:lnTo>
                <a:lnTo>
                  <a:pt x="156865" y="345415"/>
                </a:lnTo>
                <a:lnTo>
                  <a:pt x="213567" y="342406"/>
                </a:lnTo>
                <a:lnTo>
                  <a:pt x="273944" y="336216"/>
                </a:lnTo>
                <a:lnTo>
                  <a:pt x="335145" y="327556"/>
                </a:lnTo>
                <a:lnTo>
                  <a:pt x="394316" y="317141"/>
                </a:lnTo>
                <a:lnTo>
                  <a:pt x="448604" y="305684"/>
                </a:lnTo>
                <a:lnTo>
                  <a:pt x="495156" y="293897"/>
                </a:lnTo>
                <a:lnTo>
                  <a:pt x="577834" y="259995"/>
                </a:lnTo>
                <a:lnTo>
                  <a:pt x="616802" y="231017"/>
                </a:lnTo>
                <a:lnTo>
                  <a:pt x="644848" y="198484"/>
                </a:lnTo>
                <a:lnTo>
                  <a:pt x="658797" y="165316"/>
                </a:lnTo>
                <a:lnTo>
                  <a:pt x="655474" y="134434"/>
                </a:lnTo>
                <a:lnTo>
                  <a:pt x="605783" y="95630"/>
                </a:lnTo>
                <a:lnTo>
                  <a:pt x="567922" y="80887"/>
                </a:lnTo>
                <a:lnTo>
                  <a:pt x="520615" y="65333"/>
                </a:lnTo>
                <a:lnTo>
                  <a:pt x="466356" y="49773"/>
                </a:lnTo>
                <a:lnTo>
                  <a:pt x="407638" y="35009"/>
                </a:lnTo>
                <a:lnTo>
                  <a:pt x="346955" y="21846"/>
                </a:lnTo>
                <a:lnTo>
                  <a:pt x="286801" y="11088"/>
                </a:lnTo>
                <a:lnTo>
                  <a:pt x="229670" y="3538"/>
                </a:lnTo>
                <a:lnTo>
                  <a:pt x="178055" y="0"/>
                </a:lnTo>
                <a:lnTo>
                  <a:pt x="134451" y="1277"/>
                </a:lnTo>
                <a:lnTo>
                  <a:pt x="101351" y="8175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31</a:t>
            </a:r>
          </a:p>
        </p:txBody>
      </p: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2"/>
    </mc:Choice>
    <mc:Fallback>
      <p:transition spd="slow" advTm="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4615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4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27377"/>
            <a:ext cx="7713980" cy="39522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Supervised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learning:</a:t>
            </a:r>
            <a:endParaRPr sz="2800">
              <a:latin typeface="Tahoma"/>
              <a:cs typeface="Tahoma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67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920" algn="l"/>
              </a:tabLst>
            </a:pPr>
            <a:r>
              <a:rPr sz="2800" spc="-5" dirty="0">
                <a:latin typeface="Tahoma"/>
                <a:cs typeface="Tahoma"/>
              </a:rPr>
              <a:t>Data are </a:t>
            </a:r>
            <a:r>
              <a:rPr sz="2800" spc="-10" dirty="0">
                <a:latin typeface="Tahoma"/>
                <a:cs typeface="Tahoma"/>
              </a:rPr>
              <a:t>set </a:t>
            </a:r>
            <a:r>
              <a:rPr sz="2800" spc="-5" dirty="0">
                <a:latin typeface="Tahoma"/>
                <a:cs typeface="Tahoma"/>
              </a:rPr>
              <a:t>of pairs &lt;x,y&gt;, </a:t>
            </a:r>
            <a:r>
              <a:rPr sz="2800" spc="-10" dirty="0">
                <a:latin typeface="Tahoma"/>
                <a:cs typeface="Tahoma"/>
              </a:rPr>
              <a:t>where</a:t>
            </a:r>
            <a:r>
              <a:rPr sz="2800" spc="9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y=f(x)</a:t>
            </a:r>
            <a:endParaRPr sz="2800">
              <a:latin typeface="Tahoma"/>
              <a:cs typeface="Tahoma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920" algn="l"/>
              </a:tabLst>
            </a:pPr>
            <a:r>
              <a:rPr sz="2800" b="1" spc="-10" dirty="0">
                <a:latin typeface="Tahoma"/>
                <a:cs typeface="Tahoma"/>
              </a:rPr>
              <a:t>Goal: </a:t>
            </a:r>
            <a:r>
              <a:rPr sz="2800" spc="-5" dirty="0">
                <a:latin typeface="Tahoma"/>
                <a:cs typeface="Tahoma"/>
              </a:rPr>
              <a:t>Approximate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f</a:t>
            </a:r>
            <a:endParaRPr sz="2800">
              <a:latin typeface="Tahoma"/>
              <a:cs typeface="Tahoma"/>
            </a:endParaRPr>
          </a:p>
          <a:p>
            <a:pPr marL="355600" indent="-343535" algn="just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6235" algn="l"/>
              </a:tabLst>
            </a:pPr>
            <a:r>
              <a:rPr sz="2800" b="1" spc="-5" dirty="0">
                <a:latin typeface="Tahoma"/>
                <a:cs typeface="Tahoma"/>
              </a:rPr>
              <a:t>Unsupervised learning: the data is just</a:t>
            </a:r>
            <a:r>
              <a:rPr sz="2800" b="1" spc="30" dirty="0">
                <a:latin typeface="Tahoma"/>
                <a:cs typeface="Tahoma"/>
              </a:rPr>
              <a:t> </a:t>
            </a:r>
            <a:r>
              <a:rPr sz="2800" b="1" dirty="0">
                <a:latin typeface="Tahoma"/>
                <a:cs typeface="Tahoma"/>
              </a:rPr>
              <a:t>x!</a:t>
            </a:r>
            <a:endParaRPr sz="2800">
              <a:latin typeface="Tahoma"/>
              <a:cs typeface="Tahoma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920" algn="l"/>
              </a:tabLst>
            </a:pPr>
            <a:r>
              <a:rPr sz="2800" b="1" spc="-10" dirty="0">
                <a:latin typeface="Tahoma"/>
                <a:cs typeface="Tahoma"/>
              </a:rPr>
              <a:t>Goal: </a:t>
            </a:r>
            <a:r>
              <a:rPr sz="2800" spc="-10" dirty="0">
                <a:latin typeface="Tahoma"/>
                <a:cs typeface="Tahoma"/>
              </a:rPr>
              <a:t>Find structure </a:t>
            </a:r>
            <a:r>
              <a:rPr sz="2800" spc="-5" dirty="0">
                <a:latin typeface="Tahoma"/>
                <a:cs typeface="Tahoma"/>
              </a:rPr>
              <a:t>in </a:t>
            </a:r>
            <a:r>
              <a:rPr sz="2800" spc="-10" dirty="0">
                <a:latin typeface="Tahoma"/>
                <a:cs typeface="Tahoma"/>
              </a:rPr>
              <a:t>the</a:t>
            </a:r>
            <a:r>
              <a:rPr sz="2800" spc="1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data</a:t>
            </a:r>
            <a:endParaRPr sz="2800">
              <a:latin typeface="Tahoma"/>
              <a:cs typeface="Tahoma"/>
            </a:endParaRPr>
          </a:p>
          <a:p>
            <a:pPr marL="756285" marR="356870" lvl="1" indent="-287020" algn="just">
              <a:lnSpc>
                <a:spcPct val="100000"/>
              </a:lnSpc>
              <a:spcBef>
                <a:spcPts val="67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920" algn="l"/>
              </a:tabLst>
            </a:pPr>
            <a:r>
              <a:rPr sz="2800" b="1" spc="-10" dirty="0">
                <a:latin typeface="Tahoma"/>
                <a:cs typeface="Tahoma"/>
              </a:rPr>
              <a:t>Challenge: </a:t>
            </a:r>
            <a:r>
              <a:rPr sz="2800" spc="-5" dirty="0">
                <a:latin typeface="Tahoma"/>
                <a:cs typeface="Tahoma"/>
              </a:rPr>
              <a:t>Ground truth is often missing  (no </a:t>
            </a:r>
            <a:r>
              <a:rPr sz="2800" spc="-10" dirty="0">
                <a:latin typeface="Tahoma"/>
                <a:cs typeface="Tahoma"/>
              </a:rPr>
              <a:t>clear </a:t>
            </a:r>
            <a:r>
              <a:rPr sz="2800" spc="-5" dirty="0">
                <a:latin typeface="Tahoma"/>
                <a:cs typeface="Tahoma"/>
              </a:rPr>
              <a:t>error </a:t>
            </a:r>
            <a:r>
              <a:rPr sz="2800" spc="-10" dirty="0">
                <a:latin typeface="Tahoma"/>
                <a:cs typeface="Tahoma"/>
              </a:rPr>
              <a:t>function, </a:t>
            </a:r>
            <a:r>
              <a:rPr sz="2800" spc="-5" dirty="0">
                <a:latin typeface="Tahoma"/>
                <a:cs typeface="Tahoma"/>
              </a:rPr>
              <a:t>like in </a:t>
            </a:r>
            <a:r>
              <a:rPr sz="2800" spc="-10" dirty="0">
                <a:latin typeface="Tahoma"/>
                <a:cs typeface="Tahoma"/>
              </a:rPr>
              <a:t>supervised  </a:t>
            </a:r>
            <a:r>
              <a:rPr sz="2800" spc="-5" dirty="0">
                <a:latin typeface="Tahoma"/>
                <a:cs typeface="Tahoma"/>
              </a:rPr>
              <a:t>learning)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78"/>
    </mc:Choice>
    <mc:Fallback>
      <p:transition spd="slow" advTm="71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195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Single</a:t>
            </a:r>
            <a:r>
              <a:rPr spc="-90" dirty="0"/>
              <a:t> </a:t>
            </a:r>
            <a:r>
              <a:rPr dirty="0"/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2013330"/>
            <a:ext cx="1846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Cha</a:t>
            </a:r>
            <a:r>
              <a:rPr sz="2800" spc="-15" dirty="0">
                <a:latin typeface="Tahoma"/>
                <a:cs typeface="Tahoma"/>
              </a:rPr>
              <a:t>i</a:t>
            </a:r>
            <a:r>
              <a:rPr sz="2800" spc="-5" dirty="0">
                <a:latin typeface="Tahoma"/>
                <a:cs typeface="Tahoma"/>
              </a:rPr>
              <a:t>ning: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130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44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558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10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2420" y="29946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3820" y="3299459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0020" y="3604259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6703" y="2889504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1904" y="2766060"/>
            <a:ext cx="164591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7104" y="2766060"/>
            <a:ext cx="164591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36820" y="3451859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78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88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79820" y="26898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0819" y="26136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41819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46619" y="30708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75303" y="3118104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19332" y="2669667"/>
            <a:ext cx="924560" cy="476884"/>
          </a:xfrm>
          <a:custGeom>
            <a:avLst/>
            <a:gdLst/>
            <a:ahLst/>
            <a:cxnLst/>
            <a:rect l="l" t="t" r="r" b="b"/>
            <a:pathLst>
              <a:path w="924560" h="476885">
                <a:moveTo>
                  <a:pt x="124629" y="28574"/>
                </a:moveTo>
                <a:lnTo>
                  <a:pt x="199940" y="16845"/>
                </a:lnTo>
                <a:lnTo>
                  <a:pt x="248013" y="11729"/>
                </a:lnTo>
                <a:lnTo>
                  <a:pt x="301271" y="7327"/>
                </a:lnTo>
                <a:lnTo>
                  <a:pt x="358394" y="3798"/>
                </a:lnTo>
                <a:lnTo>
                  <a:pt x="418063" y="1302"/>
                </a:lnTo>
                <a:lnTo>
                  <a:pt x="478959" y="0"/>
                </a:lnTo>
                <a:lnTo>
                  <a:pt x="539761" y="49"/>
                </a:lnTo>
                <a:lnTo>
                  <a:pt x="599150" y="1612"/>
                </a:lnTo>
                <a:lnTo>
                  <a:pt x="655807" y="4848"/>
                </a:lnTo>
                <a:lnTo>
                  <a:pt x="708412" y="9917"/>
                </a:lnTo>
                <a:lnTo>
                  <a:pt x="755645" y="16978"/>
                </a:lnTo>
                <a:lnTo>
                  <a:pt x="796186" y="26192"/>
                </a:lnTo>
                <a:lnTo>
                  <a:pt x="866409" y="62880"/>
                </a:lnTo>
                <a:lnTo>
                  <a:pt x="893189" y="97111"/>
                </a:lnTo>
                <a:lnTo>
                  <a:pt x="910674" y="137964"/>
                </a:lnTo>
                <a:lnTo>
                  <a:pt x="920483" y="182994"/>
                </a:lnTo>
                <a:lnTo>
                  <a:pt x="924233" y="229755"/>
                </a:lnTo>
                <a:lnTo>
                  <a:pt x="923543" y="275801"/>
                </a:lnTo>
                <a:lnTo>
                  <a:pt x="920031" y="318686"/>
                </a:lnTo>
                <a:lnTo>
                  <a:pt x="911013" y="385190"/>
                </a:lnTo>
                <a:lnTo>
                  <a:pt x="893082" y="430982"/>
                </a:lnTo>
                <a:lnTo>
                  <a:pt x="859006" y="460057"/>
                </a:lnTo>
                <a:lnTo>
                  <a:pt x="814358" y="474559"/>
                </a:lnTo>
                <a:lnTo>
                  <a:pt x="764709" y="476630"/>
                </a:lnTo>
                <a:lnTo>
                  <a:pt x="729022" y="468460"/>
                </a:lnTo>
                <a:lnTo>
                  <a:pt x="689525" y="450892"/>
                </a:lnTo>
                <a:lnTo>
                  <a:pt x="646980" y="427481"/>
                </a:lnTo>
                <a:lnTo>
                  <a:pt x="602149" y="401785"/>
                </a:lnTo>
                <a:lnTo>
                  <a:pt x="555794" y="377359"/>
                </a:lnTo>
                <a:lnTo>
                  <a:pt x="508677" y="357758"/>
                </a:lnTo>
                <a:lnTo>
                  <a:pt x="458660" y="342921"/>
                </a:lnTo>
                <a:lnTo>
                  <a:pt x="404706" y="329988"/>
                </a:lnTo>
                <a:lnTo>
                  <a:pt x="349228" y="318325"/>
                </a:lnTo>
                <a:lnTo>
                  <a:pt x="294640" y="307297"/>
                </a:lnTo>
                <a:lnTo>
                  <a:pt x="243353" y="296269"/>
                </a:lnTo>
                <a:lnTo>
                  <a:pt x="197781" y="284606"/>
                </a:lnTo>
                <a:lnTo>
                  <a:pt x="134344" y="269105"/>
                </a:lnTo>
                <a:lnTo>
                  <a:pt x="75480" y="255460"/>
                </a:lnTo>
                <a:lnTo>
                  <a:pt x="29760" y="238101"/>
                </a:lnTo>
                <a:lnTo>
                  <a:pt x="5757" y="211454"/>
                </a:lnTo>
                <a:lnTo>
                  <a:pt x="275" y="184573"/>
                </a:lnTo>
                <a:lnTo>
                  <a:pt x="0" y="150833"/>
                </a:lnTo>
                <a:lnTo>
                  <a:pt x="8614" y="114299"/>
                </a:lnTo>
                <a:lnTo>
                  <a:pt x="29802" y="79036"/>
                </a:lnTo>
                <a:lnTo>
                  <a:pt x="67246" y="49106"/>
                </a:lnTo>
                <a:lnTo>
                  <a:pt x="124629" y="28574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32</a:t>
            </a:r>
          </a:p>
        </p:txBody>
      </p: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"/>
    </mc:Choice>
    <mc:Fallback>
      <p:transition spd="slow" advTm="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195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Single</a:t>
            </a:r>
            <a:r>
              <a:rPr spc="-90" dirty="0"/>
              <a:t> </a:t>
            </a:r>
            <a:r>
              <a:rPr dirty="0"/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2013330"/>
            <a:ext cx="1846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Cha</a:t>
            </a:r>
            <a:r>
              <a:rPr sz="2800" spc="-15" dirty="0">
                <a:latin typeface="Tahoma"/>
                <a:cs typeface="Tahoma"/>
              </a:rPr>
              <a:t>i</a:t>
            </a:r>
            <a:r>
              <a:rPr sz="2800" spc="-5" dirty="0">
                <a:latin typeface="Tahoma"/>
                <a:cs typeface="Tahoma"/>
              </a:rPr>
              <a:t>ning: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130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44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558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10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2420" y="29946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3820" y="3299459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0020" y="3604259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6703" y="2889504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1904" y="2766060"/>
            <a:ext cx="164591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7104" y="2766060"/>
            <a:ext cx="164591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36820" y="3451859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78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8820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79820" y="26898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0819" y="26136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41819" y="27660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46619" y="3070860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75303" y="3118104"/>
            <a:ext cx="164592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1588" y="2734168"/>
            <a:ext cx="1127760" cy="688975"/>
          </a:xfrm>
          <a:custGeom>
            <a:avLst/>
            <a:gdLst/>
            <a:ahLst/>
            <a:cxnLst/>
            <a:rect l="l" t="t" r="r" b="b"/>
            <a:pathLst>
              <a:path w="1127760" h="688975">
                <a:moveTo>
                  <a:pt x="83229" y="18937"/>
                </a:moveTo>
                <a:lnTo>
                  <a:pt x="154986" y="5681"/>
                </a:lnTo>
                <a:lnTo>
                  <a:pt x="201947" y="2056"/>
                </a:lnTo>
                <a:lnTo>
                  <a:pt x="254413" y="216"/>
                </a:lnTo>
                <a:lnTo>
                  <a:pt x="310975" y="0"/>
                </a:lnTo>
                <a:lnTo>
                  <a:pt x="370222" y="1244"/>
                </a:lnTo>
                <a:lnTo>
                  <a:pt x="430742" y="3787"/>
                </a:lnTo>
                <a:lnTo>
                  <a:pt x="491125" y="7466"/>
                </a:lnTo>
                <a:lnTo>
                  <a:pt x="549960" y="12119"/>
                </a:lnTo>
                <a:lnTo>
                  <a:pt x="605835" y="17584"/>
                </a:lnTo>
                <a:lnTo>
                  <a:pt x="657340" y="23698"/>
                </a:lnTo>
                <a:lnTo>
                  <a:pt x="703064" y="30299"/>
                </a:lnTo>
                <a:lnTo>
                  <a:pt x="741597" y="37225"/>
                </a:lnTo>
                <a:lnTo>
                  <a:pt x="806726" y="55661"/>
                </a:lnTo>
                <a:lnTo>
                  <a:pt x="855727" y="79558"/>
                </a:lnTo>
                <a:lnTo>
                  <a:pt x="893044" y="107519"/>
                </a:lnTo>
                <a:lnTo>
                  <a:pt x="923122" y="138147"/>
                </a:lnTo>
                <a:lnTo>
                  <a:pt x="950406" y="170046"/>
                </a:lnTo>
                <a:lnTo>
                  <a:pt x="979341" y="201817"/>
                </a:lnTo>
                <a:lnTo>
                  <a:pt x="1015697" y="241392"/>
                </a:lnTo>
                <a:lnTo>
                  <a:pt x="1048908" y="283966"/>
                </a:lnTo>
                <a:lnTo>
                  <a:pt x="1077657" y="327785"/>
                </a:lnTo>
                <a:lnTo>
                  <a:pt x="1100627" y="371091"/>
                </a:lnTo>
                <a:lnTo>
                  <a:pt x="1116501" y="412129"/>
                </a:lnTo>
                <a:lnTo>
                  <a:pt x="1126716" y="461921"/>
                </a:lnTo>
                <a:lnTo>
                  <a:pt x="1127359" y="510998"/>
                </a:lnTo>
                <a:lnTo>
                  <a:pt x="1118001" y="556361"/>
                </a:lnTo>
                <a:lnTo>
                  <a:pt x="1098213" y="595009"/>
                </a:lnTo>
                <a:lnTo>
                  <a:pt x="1071146" y="623977"/>
                </a:lnTo>
                <a:lnTo>
                  <a:pt x="1033839" y="652653"/>
                </a:lnTo>
                <a:lnTo>
                  <a:pt x="991776" y="675988"/>
                </a:lnTo>
                <a:lnTo>
                  <a:pt x="950446" y="688936"/>
                </a:lnTo>
                <a:lnTo>
                  <a:pt x="915333" y="686449"/>
                </a:lnTo>
                <a:lnTo>
                  <a:pt x="888925" y="662674"/>
                </a:lnTo>
                <a:lnTo>
                  <a:pt x="867564" y="620978"/>
                </a:lnTo>
                <a:lnTo>
                  <a:pt x="847521" y="570137"/>
                </a:lnTo>
                <a:lnTo>
                  <a:pt x="825063" y="518931"/>
                </a:lnTo>
                <a:lnTo>
                  <a:pt x="796461" y="476137"/>
                </a:lnTo>
                <a:lnTo>
                  <a:pt x="760982" y="441316"/>
                </a:lnTo>
                <a:lnTo>
                  <a:pt x="721114" y="408617"/>
                </a:lnTo>
                <a:lnTo>
                  <a:pt x="677954" y="378698"/>
                </a:lnTo>
                <a:lnTo>
                  <a:pt x="632600" y="352217"/>
                </a:lnTo>
                <a:lnTo>
                  <a:pt x="586149" y="329833"/>
                </a:lnTo>
                <a:lnTo>
                  <a:pt x="538453" y="312276"/>
                </a:lnTo>
                <a:lnTo>
                  <a:pt x="488783" y="299109"/>
                </a:lnTo>
                <a:lnTo>
                  <a:pt x="437357" y="289233"/>
                </a:lnTo>
                <a:lnTo>
                  <a:pt x="384395" y="281552"/>
                </a:lnTo>
                <a:lnTo>
                  <a:pt x="330117" y="274969"/>
                </a:lnTo>
                <a:lnTo>
                  <a:pt x="279761" y="273656"/>
                </a:lnTo>
                <a:lnTo>
                  <a:pt x="223437" y="277678"/>
                </a:lnTo>
                <a:lnTo>
                  <a:pt x="166096" y="282970"/>
                </a:lnTo>
                <a:lnTo>
                  <a:pt x="112693" y="285467"/>
                </a:lnTo>
                <a:lnTo>
                  <a:pt x="68179" y="281107"/>
                </a:lnTo>
                <a:lnTo>
                  <a:pt x="19967" y="240232"/>
                </a:lnTo>
                <a:lnTo>
                  <a:pt x="6718" y="204216"/>
                </a:lnTo>
                <a:lnTo>
                  <a:pt x="0" y="162095"/>
                </a:lnTo>
                <a:lnTo>
                  <a:pt x="2052" y="118188"/>
                </a:lnTo>
                <a:lnTo>
                  <a:pt x="15115" y="76813"/>
                </a:lnTo>
                <a:lnTo>
                  <a:pt x="41427" y="42290"/>
                </a:lnTo>
                <a:lnTo>
                  <a:pt x="83229" y="18937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33</a:t>
            </a:r>
          </a:p>
        </p:txBody>
      </p: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"/>
    </mc:Choice>
    <mc:Fallback>
      <p:transition spd="slow" advTm="2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195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Single</a:t>
            </a:r>
            <a:r>
              <a:rPr spc="-90" dirty="0"/>
              <a:t> </a:t>
            </a:r>
            <a:r>
              <a:rPr dirty="0"/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2013330"/>
            <a:ext cx="1846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Cha</a:t>
            </a:r>
            <a:r>
              <a:rPr sz="2800" spc="-15" dirty="0">
                <a:latin typeface="Tahoma"/>
                <a:cs typeface="Tahoma"/>
              </a:rPr>
              <a:t>i</a:t>
            </a:r>
            <a:r>
              <a:rPr sz="2800" spc="-5" dirty="0">
                <a:latin typeface="Tahoma"/>
                <a:cs typeface="Tahoma"/>
              </a:rPr>
              <a:t>ning: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976265"/>
            <a:ext cx="3437890" cy="15621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Bottom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line: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Tahoma"/>
                <a:cs typeface="Tahoma"/>
              </a:rPr>
              <a:t>Simple,</a:t>
            </a:r>
            <a:r>
              <a:rPr sz="2800" spc="-10" dirty="0">
                <a:latin typeface="Tahoma"/>
                <a:cs typeface="Tahoma"/>
              </a:rPr>
              <a:t> fast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Tahoma"/>
                <a:cs typeface="Tahoma"/>
              </a:rPr>
              <a:t>Often low</a:t>
            </a:r>
            <a:r>
              <a:rPr sz="2800" spc="-6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quality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64680" y="2324550"/>
            <a:ext cx="5051712" cy="1617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34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95"/>
    </mc:Choice>
    <mc:Fallback>
      <p:transition spd="slow" advTm="19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2885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Complete</a:t>
            </a:r>
            <a:r>
              <a:rPr spc="-90" dirty="0"/>
              <a:t> </a:t>
            </a:r>
            <a:r>
              <a:rPr dirty="0"/>
              <a:t>Link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35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9140" y="1927377"/>
            <a:ext cx="6228080" cy="30264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81000" algn="l"/>
                <a:tab pos="381635" algn="l"/>
              </a:tabLst>
            </a:pPr>
            <a:r>
              <a:rPr sz="2800" spc="-5" dirty="0">
                <a:latin typeface="Tahoma"/>
                <a:cs typeface="Tahoma"/>
              </a:rPr>
              <a:t>Worst </a:t>
            </a:r>
            <a:r>
              <a:rPr sz="2800" spc="-10" dirty="0">
                <a:latin typeface="Tahoma"/>
                <a:cs typeface="Tahoma"/>
              </a:rPr>
              <a:t>case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O(n</a:t>
            </a:r>
            <a:r>
              <a:rPr sz="2775" spc="-7" baseline="25525" dirty="0">
                <a:latin typeface="Tahoma"/>
                <a:cs typeface="Tahoma"/>
              </a:rPr>
              <a:t>3</a:t>
            </a:r>
            <a:r>
              <a:rPr sz="2800" spc="-5" dirty="0">
                <a:latin typeface="Tahoma"/>
                <a:cs typeface="Tahoma"/>
              </a:rPr>
              <a:t>)</a:t>
            </a:r>
            <a:endParaRPr sz="2800">
              <a:latin typeface="Tahoma"/>
              <a:cs typeface="Tahoma"/>
            </a:endParaRPr>
          </a:p>
          <a:p>
            <a:pPr marL="3810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81000" algn="l"/>
                <a:tab pos="381635" algn="l"/>
              </a:tabLst>
            </a:pPr>
            <a:r>
              <a:rPr sz="2800" spc="-10" dirty="0">
                <a:latin typeface="Tahoma"/>
                <a:cs typeface="Tahoma"/>
              </a:rPr>
              <a:t>Fast </a:t>
            </a:r>
            <a:r>
              <a:rPr sz="2800" spc="-5" dirty="0">
                <a:latin typeface="Tahoma"/>
                <a:cs typeface="Tahoma"/>
              </a:rPr>
              <a:t>algorithm: Requires </a:t>
            </a:r>
            <a:r>
              <a:rPr sz="2800" dirty="0">
                <a:latin typeface="Tahoma"/>
                <a:cs typeface="Tahoma"/>
              </a:rPr>
              <a:t>O(n</a:t>
            </a:r>
            <a:r>
              <a:rPr sz="2775" baseline="25525" dirty="0">
                <a:latin typeface="Tahoma"/>
                <a:cs typeface="Tahoma"/>
              </a:rPr>
              <a:t>2</a:t>
            </a:r>
            <a:r>
              <a:rPr sz="2800" dirty="0">
                <a:latin typeface="Tahoma"/>
                <a:cs typeface="Tahoma"/>
              </a:rPr>
              <a:t>)</a:t>
            </a:r>
            <a:r>
              <a:rPr sz="2800" spc="6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space</a:t>
            </a:r>
            <a:endParaRPr sz="2800">
              <a:latin typeface="Tahoma"/>
              <a:cs typeface="Tahoma"/>
            </a:endParaRPr>
          </a:p>
          <a:p>
            <a:pPr marL="3810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81000" algn="l"/>
                <a:tab pos="381635" algn="l"/>
              </a:tabLst>
            </a:pPr>
            <a:r>
              <a:rPr sz="2800" spc="-5" dirty="0">
                <a:latin typeface="Tahoma"/>
                <a:cs typeface="Tahoma"/>
              </a:rPr>
              <a:t>No</a:t>
            </a:r>
            <a:r>
              <a:rPr sz="280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chaining</a:t>
            </a:r>
            <a:endParaRPr sz="2800">
              <a:latin typeface="Tahoma"/>
              <a:cs typeface="Tahoma"/>
            </a:endParaRPr>
          </a:p>
          <a:p>
            <a:pPr marL="3810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81000" algn="l"/>
                <a:tab pos="381635" algn="l"/>
              </a:tabLst>
            </a:pPr>
            <a:r>
              <a:rPr sz="2800" spc="-5" dirty="0">
                <a:latin typeface="Tahoma"/>
                <a:cs typeface="Tahoma"/>
              </a:rPr>
              <a:t>Bottom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line:</a:t>
            </a:r>
            <a:endParaRPr sz="2800">
              <a:latin typeface="Tahoma"/>
              <a:cs typeface="Tahoma"/>
            </a:endParaRPr>
          </a:p>
          <a:p>
            <a:pPr marL="781685" lvl="1" indent="-287020">
              <a:lnSpc>
                <a:spcPct val="100000"/>
              </a:lnSpc>
              <a:spcBef>
                <a:spcPts val="630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600" dirty="0">
                <a:latin typeface="Tahoma"/>
                <a:cs typeface="Tahoma"/>
              </a:rPr>
              <a:t>Typically much </a:t>
            </a:r>
            <a:r>
              <a:rPr sz="2600" spc="-5" dirty="0">
                <a:latin typeface="Tahoma"/>
                <a:cs typeface="Tahoma"/>
              </a:rPr>
              <a:t>faster than</a:t>
            </a:r>
            <a:r>
              <a:rPr sz="2600" spc="-40" dirty="0">
                <a:latin typeface="Tahoma"/>
                <a:cs typeface="Tahoma"/>
              </a:rPr>
              <a:t> </a:t>
            </a:r>
            <a:r>
              <a:rPr sz="2600" spc="5" dirty="0">
                <a:latin typeface="Tahoma"/>
                <a:cs typeface="Tahoma"/>
              </a:rPr>
              <a:t>O(n</a:t>
            </a:r>
            <a:r>
              <a:rPr sz="2550" spc="7" baseline="26143" dirty="0">
                <a:latin typeface="Tahoma"/>
                <a:cs typeface="Tahoma"/>
              </a:rPr>
              <a:t>3</a:t>
            </a:r>
            <a:r>
              <a:rPr sz="2600" spc="5" dirty="0">
                <a:latin typeface="Tahoma"/>
                <a:cs typeface="Tahoma"/>
              </a:rPr>
              <a:t>)</a:t>
            </a:r>
            <a:endParaRPr sz="2600">
              <a:latin typeface="Tahoma"/>
              <a:cs typeface="Tahoma"/>
            </a:endParaRPr>
          </a:p>
          <a:p>
            <a:pPr marL="7816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600" dirty="0">
                <a:latin typeface="Tahoma"/>
                <a:cs typeface="Tahoma"/>
              </a:rPr>
              <a:t>Often good</a:t>
            </a:r>
            <a:r>
              <a:rPr sz="2600" spc="-3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quality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54"/>
    </mc:Choice>
    <mc:Fallback>
      <p:transition spd="slow" advTm="2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6487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Divisive </a:t>
            </a:r>
            <a:r>
              <a:rPr dirty="0"/>
              <a:t>or </a:t>
            </a:r>
            <a:r>
              <a:rPr spc="-5" dirty="0"/>
              <a:t>Top-Down</a:t>
            </a:r>
            <a:r>
              <a:rPr spc="-60" dirty="0"/>
              <a:t> </a:t>
            </a:r>
            <a:r>
              <a:rPr dirty="0"/>
              <a:t>Clustering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36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9140" y="1927377"/>
            <a:ext cx="6216015" cy="237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1449705">
              <a:lnSpc>
                <a:spcPct val="110000"/>
              </a:lnSpc>
              <a:spcBef>
                <a:spcPts val="100"/>
              </a:spcBef>
            </a:pPr>
            <a:r>
              <a:rPr sz="2800" spc="-10" dirty="0">
                <a:latin typeface="Tahoma"/>
                <a:cs typeface="Tahoma"/>
              </a:rPr>
              <a:t>Initialize: </a:t>
            </a:r>
            <a:r>
              <a:rPr sz="2800" spc="-5" dirty="0">
                <a:latin typeface="Tahoma"/>
                <a:cs typeface="Tahoma"/>
              </a:rPr>
              <a:t>All </a:t>
            </a:r>
            <a:r>
              <a:rPr sz="2800" dirty="0">
                <a:latin typeface="Tahoma"/>
                <a:cs typeface="Tahoma"/>
              </a:rPr>
              <a:t>items one </a:t>
            </a:r>
            <a:r>
              <a:rPr sz="2800" spc="-5" dirty="0">
                <a:latin typeface="Tahoma"/>
                <a:cs typeface="Tahoma"/>
              </a:rPr>
              <a:t>cluster  Iterate:</a:t>
            </a:r>
            <a:endParaRPr sz="2800">
              <a:latin typeface="Tahoma"/>
              <a:cs typeface="Tahoma"/>
            </a:endParaRPr>
          </a:p>
          <a:p>
            <a:pPr marL="793750" indent="-413384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794385" algn="l"/>
              </a:tabLst>
            </a:pPr>
            <a:r>
              <a:rPr sz="2800" spc="-5" dirty="0">
                <a:latin typeface="Tahoma"/>
                <a:cs typeface="Tahoma"/>
              </a:rPr>
              <a:t>select a cluster </a:t>
            </a:r>
            <a:r>
              <a:rPr sz="2800" dirty="0">
                <a:latin typeface="Tahoma"/>
                <a:cs typeface="Tahoma"/>
              </a:rPr>
              <a:t>c</a:t>
            </a:r>
            <a:r>
              <a:rPr sz="2775" baseline="-21021" dirty="0">
                <a:latin typeface="Tahoma"/>
                <a:cs typeface="Tahoma"/>
              </a:rPr>
              <a:t>j </a:t>
            </a:r>
            <a:r>
              <a:rPr sz="2800" spc="-5" dirty="0">
                <a:latin typeface="Tahoma"/>
                <a:cs typeface="Tahoma"/>
              </a:rPr>
              <a:t>(least</a:t>
            </a:r>
            <a:r>
              <a:rPr sz="2800" spc="-265" dirty="0"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9900CC"/>
                </a:solidFill>
                <a:latin typeface="Tahoma"/>
                <a:cs typeface="Tahoma"/>
              </a:rPr>
              <a:t>coherent</a:t>
            </a:r>
            <a:r>
              <a:rPr sz="2800" spc="-5" dirty="0">
                <a:latin typeface="Tahoma"/>
                <a:cs typeface="Tahoma"/>
              </a:rPr>
              <a:t>)</a:t>
            </a:r>
            <a:endParaRPr sz="2800">
              <a:latin typeface="Tahoma"/>
              <a:cs typeface="Tahoma"/>
            </a:endParaRPr>
          </a:p>
          <a:p>
            <a:pPr marL="784225" indent="-4127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784860" algn="l"/>
              </a:tabLst>
            </a:pPr>
            <a:r>
              <a:rPr sz="2800" spc="-5" dirty="0">
                <a:latin typeface="Tahoma"/>
                <a:cs typeface="Tahoma"/>
              </a:rPr>
              <a:t>divide </a:t>
            </a:r>
            <a:r>
              <a:rPr sz="2800" dirty="0">
                <a:latin typeface="Tahoma"/>
                <a:cs typeface="Tahoma"/>
              </a:rPr>
              <a:t>c</a:t>
            </a:r>
            <a:r>
              <a:rPr sz="2775" baseline="-21021" dirty="0">
                <a:latin typeface="Tahoma"/>
                <a:cs typeface="Tahoma"/>
              </a:rPr>
              <a:t>j </a:t>
            </a:r>
            <a:r>
              <a:rPr sz="2800" spc="-5" dirty="0">
                <a:latin typeface="Tahoma"/>
                <a:cs typeface="Tahoma"/>
              </a:rPr>
              <a:t>into </a:t>
            </a:r>
            <a:r>
              <a:rPr sz="2800" spc="-10" dirty="0">
                <a:latin typeface="Tahoma"/>
                <a:cs typeface="Tahoma"/>
              </a:rPr>
              <a:t>two</a:t>
            </a:r>
            <a:r>
              <a:rPr sz="2800" spc="-26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clusters</a:t>
            </a:r>
            <a:endParaRPr sz="28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latin typeface="Tahoma"/>
                <a:cs typeface="Tahoma"/>
              </a:rPr>
              <a:t>Halt: </a:t>
            </a:r>
            <a:r>
              <a:rPr sz="2800" spc="-5" dirty="0">
                <a:latin typeface="Tahoma"/>
                <a:cs typeface="Tahoma"/>
              </a:rPr>
              <a:t>When have </a:t>
            </a:r>
            <a:r>
              <a:rPr sz="2800" spc="-5" dirty="0">
                <a:solidFill>
                  <a:srgbClr val="9900CC"/>
                </a:solidFill>
                <a:latin typeface="Tahoma"/>
                <a:cs typeface="Tahoma"/>
              </a:rPr>
              <a:t>required # </a:t>
            </a:r>
            <a:r>
              <a:rPr sz="2800" dirty="0">
                <a:solidFill>
                  <a:srgbClr val="9900CC"/>
                </a:solidFill>
                <a:latin typeface="Tahoma"/>
                <a:cs typeface="Tahoma"/>
              </a:rPr>
              <a:t>of</a:t>
            </a:r>
            <a:r>
              <a:rPr sz="2800" spc="75" dirty="0">
                <a:solidFill>
                  <a:srgbClr val="9900CC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9900CC"/>
                </a:solidFill>
                <a:latin typeface="Tahoma"/>
                <a:cs typeface="Tahoma"/>
              </a:rPr>
              <a:t>clusters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5442915"/>
            <a:ext cx="80333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ahoma"/>
                <a:cs typeface="Tahoma"/>
              </a:rPr>
              <a:t>Note: </a:t>
            </a:r>
            <a:r>
              <a:rPr sz="2800" spc="-5" dirty="0">
                <a:latin typeface="Tahoma"/>
                <a:cs typeface="Tahoma"/>
              </a:rPr>
              <a:t>Step 2 </a:t>
            </a:r>
            <a:r>
              <a:rPr sz="2800" spc="-10" dirty="0">
                <a:latin typeface="Tahoma"/>
                <a:cs typeface="Tahoma"/>
              </a:rPr>
              <a:t>requires </a:t>
            </a:r>
            <a:r>
              <a:rPr sz="2800" spc="-5" dirty="0">
                <a:latin typeface="Tahoma"/>
                <a:cs typeface="Tahoma"/>
              </a:rPr>
              <a:t>another </a:t>
            </a:r>
            <a:r>
              <a:rPr sz="2800" spc="-10" dirty="0">
                <a:latin typeface="Tahoma"/>
                <a:cs typeface="Tahoma"/>
              </a:rPr>
              <a:t>clustering</a:t>
            </a:r>
            <a:r>
              <a:rPr sz="2800" spc="7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algorithm!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09"/>
    </mc:Choice>
    <mc:Fallback>
      <p:transition spd="slow" advTm="37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959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Top-Down</a:t>
            </a:r>
            <a:r>
              <a:rPr spc="-70" dirty="0"/>
              <a:t> </a:t>
            </a:r>
            <a:r>
              <a:rPr spc="-5" dirty="0"/>
              <a:t>Example</a:t>
            </a:r>
          </a:p>
        </p:txBody>
      </p:sp>
      <p:sp>
        <p:nvSpPr>
          <p:cNvPr id="4" name="object 4"/>
          <p:cNvSpPr/>
          <p:nvPr/>
        </p:nvSpPr>
        <p:spPr>
          <a:xfrm>
            <a:off x="1600961" y="19819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1761" y="1677161"/>
            <a:ext cx="685800" cy="917575"/>
          </a:xfrm>
          <a:custGeom>
            <a:avLst/>
            <a:gdLst/>
            <a:ahLst/>
            <a:cxnLst/>
            <a:rect l="l" t="t" r="r" b="b"/>
            <a:pathLst>
              <a:path w="685800" h="917575">
                <a:moveTo>
                  <a:pt x="0" y="917448"/>
                </a:moveTo>
                <a:lnTo>
                  <a:pt x="342900" y="0"/>
                </a:lnTo>
                <a:lnTo>
                  <a:pt x="685800" y="917448"/>
                </a:lnTo>
                <a:lnTo>
                  <a:pt x="0" y="917448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77261" y="19819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761" y="1712214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228600"/>
                </a:moveTo>
                <a:lnTo>
                  <a:pt x="4912" y="187512"/>
                </a:lnTo>
                <a:lnTo>
                  <a:pt x="19076" y="148839"/>
                </a:lnTo>
                <a:lnTo>
                  <a:pt x="41627" y="113227"/>
                </a:lnTo>
                <a:lnTo>
                  <a:pt x="71705" y="81321"/>
                </a:lnTo>
                <a:lnTo>
                  <a:pt x="108446" y="53768"/>
                </a:lnTo>
                <a:lnTo>
                  <a:pt x="150988" y="31213"/>
                </a:lnTo>
                <a:lnTo>
                  <a:pt x="198470" y="14303"/>
                </a:lnTo>
                <a:lnTo>
                  <a:pt x="250027" y="3683"/>
                </a:lnTo>
                <a:lnTo>
                  <a:pt x="304800" y="0"/>
                </a:lnTo>
                <a:lnTo>
                  <a:pt x="359572" y="3683"/>
                </a:lnTo>
                <a:lnTo>
                  <a:pt x="411129" y="14303"/>
                </a:lnTo>
                <a:lnTo>
                  <a:pt x="458611" y="31213"/>
                </a:lnTo>
                <a:lnTo>
                  <a:pt x="501153" y="53768"/>
                </a:lnTo>
                <a:lnTo>
                  <a:pt x="537894" y="81321"/>
                </a:lnTo>
                <a:lnTo>
                  <a:pt x="567972" y="113227"/>
                </a:lnTo>
                <a:lnTo>
                  <a:pt x="590523" y="148839"/>
                </a:lnTo>
                <a:lnTo>
                  <a:pt x="604687" y="187512"/>
                </a:lnTo>
                <a:lnTo>
                  <a:pt x="609600" y="228600"/>
                </a:lnTo>
                <a:lnTo>
                  <a:pt x="604687" y="269687"/>
                </a:lnTo>
                <a:lnTo>
                  <a:pt x="590523" y="308360"/>
                </a:lnTo>
                <a:lnTo>
                  <a:pt x="567972" y="343972"/>
                </a:lnTo>
                <a:lnTo>
                  <a:pt x="537894" y="375878"/>
                </a:lnTo>
                <a:lnTo>
                  <a:pt x="501153" y="403431"/>
                </a:lnTo>
                <a:lnTo>
                  <a:pt x="458611" y="425986"/>
                </a:lnTo>
                <a:lnTo>
                  <a:pt x="411129" y="442896"/>
                </a:lnTo>
                <a:lnTo>
                  <a:pt x="359572" y="453516"/>
                </a:lnTo>
                <a:lnTo>
                  <a:pt x="304800" y="457200"/>
                </a:lnTo>
                <a:lnTo>
                  <a:pt x="250027" y="453516"/>
                </a:lnTo>
                <a:lnTo>
                  <a:pt x="198470" y="442896"/>
                </a:lnTo>
                <a:lnTo>
                  <a:pt x="150988" y="425986"/>
                </a:lnTo>
                <a:lnTo>
                  <a:pt x="108446" y="403431"/>
                </a:lnTo>
                <a:lnTo>
                  <a:pt x="71705" y="375878"/>
                </a:lnTo>
                <a:lnTo>
                  <a:pt x="41627" y="343972"/>
                </a:lnTo>
                <a:lnTo>
                  <a:pt x="19076" y="308360"/>
                </a:lnTo>
                <a:lnTo>
                  <a:pt x="4912" y="269687"/>
                </a:lnTo>
                <a:lnTo>
                  <a:pt x="0" y="228600"/>
                </a:lnTo>
                <a:close/>
              </a:path>
            </a:pathLst>
          </a:custGeom>
          <a:ln w="32004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4961" y="23629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20561" y="1829561"/>
            <a:ext cx="609600" cy="649605"/>
          </a:xfrm>
          <a:custGeom>
            <a:avLst/>
            <a:gdLst/>
            <a:ahLst/>
            <a:cxnLst/>
            <a:rect l="l" t="t" r="r" b="b"/>
            <a:pathLst>
              <a:path w="609600" h="649605">
                <a:moveTo>
                  <a:pt x="0" y="324612"/>
                </a:moveTo>
                <a:lnTo>
                  <a:pt x="3306" y="276632"/>
                </a:lnTo>
                <a:lnTo>
                  <a:pt x="12909" y="230843"/>
                </a:lnTo>
                <a:lnTo>
                  <a:pt x="28338" y="187743"/>
                </a:lnTo>
                <a:lnTo>
                  <a:pt x="49120" y="147837"/>
                </a:lnTo>
                <a:lnTo>
                  <a:pt x="74783" y="111624"/>
                </a:lnTo>
                <a:lnTo>
                  <a:pt x="104853" y="79606"/>
                </a:lnTo>
                <a:lnTo>
                  <a:pt x="138860" y="52285"/>
                </a:lnTo>
                <a:lnTo>
                  <a:pt x="176330" y="30162"/>
                </a:lnTo>
                <a:lnTo>
                  <a:pt x="216792" y="13740"/>
                </a:lnTo>
                <a:lnTo>
                  <a:pt x="259772" y="3518"/>
                </a:lnTo>
                <a:lnTo>
                  <a:pt x="304800" y="0"/>
                </a:lnTo>
                <a:lnTo>
                  <a:pt x="349827" y="3518"/>
                </a:lnTo>
                <a:lnTo>
                  <a:pt x="392807" y="13740"/>
                </a:lnTo>
                <a:lnTo>
                  <a:pt x="433269" y="30162"/>
                </a:lnTo>
                <a:lnTo>
                  <a:pt x="470739" y="52285"/>
                </a:lnTo>
                <a:lnTo>
                  <a:pt x="504746" y="79606"/>
                </a:lnTo>
                <a:lnTo>
                  <a:pt x="534816" y="111624"/>
                </a:lnTo>
                <a:lnTo>
                  <a:pt x="560479" y="147837"/>
                </a:lnTo>
                <a:lnTo>
                  <a:pt x="581261" y="187743"/>
                </a:lnTo>
                <a:lnTo>
                  <a:pt x="596690" y="230843"/>
                </a:lnTo>
                <a:lnTo>
                  <a:pt x="606293" y="276632"/>
                </a:lnTo>
                <a:lnTo>
                  <a:pt x="609599" y="324612"/>
                </a:lnTo>
                <a:lnTo>
                  <a:pt x="606293" y="372591"/>
                </a:lnTo>
                <a:lnTo>
                  <a:pt x="596690" y="418380"/>
                </a:lnTo>
                <a:lnTo>
                  <a:pt x="581261" y="461480"/>
                </a:lnTo>
                <a:lnTo>
                  <a:pt x="560479" y="501386"/>
                </a:lnTo>
                <a:lnTo>
                  <a:pt x="534816" y="537599"/>
                </a:lnTo>
                <a:lnTo>
                  <a:pt x="504746" y="569617"/>
                </a:lnTo>
                <a:lnTo>
                  <a:pt x="470739" y="596938"/>
                </a:lnTo>
                <a:lnTo>
                  <a:pt x="433269" y="619061"/>
                </a:lnTo>
                <a:lnTo>
                  <a:pt x="392807" y="635483"/>
                </a:lnTo>
                <a:lnTo>
                  <a:pt x="349827" y="645705"/>
                </a:lnTo>
                <a:lnTo>
                  <a:pt x="304800" y="649224"/>
                </a:lnTo>
                <a:lnTo>
                  <a:pt x="259772" y="645705"/>
                </a:lnTo>
                <a:lnTo>
                  <a:pt x="216792" y="635483"/>
                </a:lnTo>
                <a:lnTo>
                  <a:pt x="176330" y="619061"/>
                </a:lnTo>
                <a:lnTo>
                  <a:pt x="138860" y="596938"/>
                </a:lnTo>
                <a:lnTo>
                  <a:pt x="104853" y="569617"/>
                </a:lnTo>
                <a:lnTo>
                  <a:pt x="74783" y="537599"/>
                </a:lnTo>
                <a:lnTo>
                  <a:pt x="49120" y="501386"/>
                </a:lnTo>
                <a:lnTo>
                  <a:pt x="28338" y="461480"/>
                </a:lnTo>
                <a:lnTo>
                  <a:pt x="12909" y="418380"/>
                </a:lnTo>
                <a:lnTo>
                  <a:pt x="3306" y="372591"/>
                </a:lnTo>
                <a:lnTo>
                  <a:pt x="0" y="324612"/>
                </a:lnTo>
                <a:close/>
              </a:path>
            </a:pathLst>
          </a:custGeom>
          <a:ln w="32004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3000" y="1600200"/>
            <a:ext cx="5943600" cy="1143000"/>
          </a:xfrm>
          <a:custGeom>
            <a:avLst/>
            <a:gdLst/>
            <a:ahLst/>
            <a:cxnLst/>
            <a:rect l="l" t="t" r="r" b="b"/>
            <a:pathLst>
              <a:path w="5943600" h="1143000">
                <a:moveTo>
                  <a:pt x="0" y="190500"/>
                </a:moveTo>
                <a:lnTo>
                  <a:pt x="5031" y="146837"/>
                </a:lnTo>
                <a:lnTo>
                  <a:pt x="19363" y="106746"/>
                </a:lnTo>
                <a:lnTo>
                  <a:pt x="41851" y="71374"/>
                </a:lnTo>
                <a:lnTo>
                  <a:pt x="71353" y="41867"/>
                </a:lnTo>
                <a:lnTo>
                  <a:pt x="106724" y="19372"/>
                </a:lnTo>
                <a:lnTo>
                  <a:pt x="146821" y="5034"/>
                </a:lnTo>
                <a:lnTo>
                  <a:pt x="190500" y="0"/>
                </a:lnTo>
                <a:lnTo>
                  <a:pt x="5753100" y="0"/>
                </a:lnTo>
                <a:lnTo>
                  <a:pt x="5796762" y="5034"/>
                </a:lnTo>
                <a:lnTo>
                  <a:pt x="5836853" y="19372"/>
                </a:lnTo>
                <a:lnTo>
                  <a:pt x="5872225" y="41867"/>
                </a:lnTo>
                <a:lnTo>
                  <a:pt x="5901732" y="71374"/>
                </a:lnTo>
                <a:lnTo>
                  <a:pt x="5924227" y="106746"/>
                </a:lnTo>
                <a:lnTo>
                  <a:pt x="5938565" y="146837"/>
                </a:lnTo>
                <a:lnTo>
                  <a:pt x="5943600" y="190500"/>
                </a:lnTo>
                <a:lnTo>
                  <a:pt x="5943600" y="952500"/>
                </a:lnTo>
                <a:lnTo>
                  <a:pt x="5938565" y="996162"/>
                </a:lnTo>
                <a:lnTo>
                  <a:pt x="5924227" y="1036253"/>
                </a:lnTo>
                <a:lnTo>
                  <a:pt x="5901732" y="1071625"/>
                </a:lnTo>
                <a:lnTo>
                  <a:pt x="5872225" y="1101132"/>
                </a:lnTo>
                <a:lnTo>
                  <a:pt x="5836853" y="1123627"/>
                </a:lnTo>
                <a:lnTo>
                  <a:pt x="5796762" y="1137965"/>
                </a:lnTo>
                <a:lnTo>
                  <a:pt x="5753100" y="1143000"/>
                </a:lnTo>
                <a:lnTo>
                  <a:pt x="190500" y="1143000"/>
                </a:lnTo>
                <a:lnTo>
                  <a:pt x="146821" y="1137965"/>
                </a:lnTo>
                <a:lnTo>
                  <a:pt x="106724" y="1123627"/>
                </a:lnTo>
                <a:lnTo>
                  <a:pt x="71353" y="1101132"/>
                </a:lnTo>
                <a:lnTo>
                  <a:pt x="41851" y="1071625"/>
                </a:lnTo>
                <a:lnTo>
                  <a:pt x="19363" y="1036253"/>
                </a:lnTo>
                <a:lnTo>
                  <a:pt x="5031" y="996162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761" y="3928109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2561" y="3277361"/>
            <a:ext cx="685800" cy="917575"/>
          </a:xfrm>
          <a:custGeom>
            <a:avLst/>
            <a:gdLst/>
            <a:ahLst/>
            <a:cxnLst/>
            <a:rect l="l" t="t" r="r" b="b"/>
            <a:pathLst>
              <a:path w="685800" h="917575">
                <a:moveTo>
                  <a:pt x="0" y="917448"/>
                </a:moveTo>
                <a:lnTo>
                  <a:pt x="342900" y="0"/>
                </a:lnTo>
                <a:lnTo>
                  <a:pt x="685800" y="917448"/>
                </a:lnTo>
                <a:lnTo>
                  <a:pt x="0" y="917448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9961" y="3928109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58161" y="39250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8600" y="3200400"/>
            <a:ext cx="3657600" cy="1143000"/>
          </a:xfrm>
          <a:custGeom>
            <a:avLst/>
            <a:gdLst/>
            <a:ahLst/>
            <a:cxnLst/>
            <a:rect l="l" t="t" r="r" b="b"/>
            <a:pathLst>
              <a:path w="3657600" h="1143000">
                <a:moveTo>
                  <a:pt x="0" y="190500"/>
                </a:moveTo>
                <a:lnTo>
                  <a:pt x="5031" y="146837"/>
                </a:lnTo>
                <a:lnTo>
                  <a:pt x="19363" y="106746"/>
                </a:lnTo>
                <a:lnTo>
                  <a:pt x="41851" y="71374"/>
                </a:lnTo>
                <a:lnTo>
                  <a:pt x="71353" y="41867"/>
                </a:lnTo>
                <a:lnTo>
                  <a:pt x="106724" y="19372"/>
                </a:lnTo>
                <a:lnTo>
                  <a:pt x="146821" y="5034"/>
                </a:lnTo>
                <a:lnTo>
                  <a:pt x="190500" y="0"/>
                </a:lnTo>
                <a:lnTo>
                  <a:pt x="3467100" y="0"/>
                </a:lnTo>
                <a:lnTo>
                  <a:pt x="3510762" y="5034"/>
                </a:lnTo>
                <a:lnTo>
                  <a:pt x="3550853" y="19372"/>
                </a:lnTo>
                <a:lnTo>
                  <a:pt x="3586225" y="41867"/>
                </a:lnTo>
                <a:lnTo>
                  <a:pt x="3615732" y="71374"/>
                </a:lnTo>
                <a:lnTo>
                  <a:pt x="3638227" y="106746"/>
                </a:lnTo>
                <a:lnTo>
                  <a:pt x="3652565" y="146837"/>
                </a:lnTo>
                <a:lnTo>
                  <a:pt x="3657600" y="190500"/>
                </a:lnTo>
                <a:lnTo>
                  <a:pt x="3657600" y="952500"/>
                </a:lnTo>
                <a:lnTo>
                  <a:pt x="3652565" y="996162"/>
                </a:lnTo>
                <a:lnTo>
                  <a:pt x="3638227" y="1036253"/>
                </a:lnTo>
                <a:lnTo>
                  <a:pt x="3615732" y="1071625"/>
                </a:lnTo>
                <a:lnTo>
                  <a:pt x="3586225" y="1101132"/>
                </a:lnTo>
                <a:lnTo>
                  <a:pt x="3550853" y="1123627"/>
                </a:lnTo>
                <a:lnTo>
                  <a:pt x="3510762" y="1137965"/>
                </a:lnTo>
                <a:lnTo>
                  <a:pt x="3467100" y="1143000"/>
                </a:lnTo>
                <a:lnTo>
                  <a:pt x="190500" y="1143000"/>
                </a:lnTo>
                <a:lnTo>
                  <a:pt x="146821" y="1137965"/>
                </a:lnTo>
                <a:lnTo>
                  <a:pt x="106724" y="1123627"/>
                </a:lnTo>
                <a:lnTo>
                  <a:pt x="71353" y="1101132"/>
                </a:lnTo>
                <a:lnTo>
                  <a:pt x="41851" y="1071625"/>
                </a:lnTo>
                <a:lnTo>
                  <a:pt x="19363" y="1036253"/>
                </a:lnTo>
                <a:lnTo>
                  <a:pt x="5031" y="996162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8161" y="3277361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228600"/>
                </a:moveTo>
                <a:lnTo>
                  <a:pt x="4912" y="187512"/>
                </a:lnTo>
                <a:lnTo>
                  <a:pt x="19076" y="148839"/>
                </a:lnTo>
                <a:lnTo>
                  <a:pt x="41627" y="113227"/>
                </a:lnTo>
                <a:lnTo>
                  <a:pt x="71705" y="81321"/>
                </a:lnTo>
                <a:lnTo>
                  <a:pt x="108446" y="53768"/>
                </a:lnTo>
                <a:lnTo>
                  <a:pt x="150988" y="31213"/>
                </a:lnTo>
                <a:lnTo>
                  <a:pt x="198470" y="14303"/>
                </a:lnTo>
                <a:lnTo>
                  <a:pt x="250027" y="3683"/>
                </a:lnTo>
                <a:lnTo>
                  <a:pt x="304800" y="0"/>
                </a:lnTo>
                <a:lnTo>
                  <a:pt x="359572" y="3683"/>
                </a:lnTo>
                <a:lnTo>
                  <a:pt x="411129" y="14303"/>
                </a:lnTo>
                <a:lnTo>
                  <a:pt x="458611" y="31213"/>
                </a:lnTo>
                <a:lnTo>
                  <a:pt x="501153" y="53768"/>
                </a:lnTo>
                <a:lnTo>
                  <a:pt x="537894" y="81321"/>
                </a:lnTo>
                <a:lnTo>
                  <a:pt x="567972" y="113227"/>
                </a:lnTo>
                <a:lnTo>
                  <a:pt x="590523" y="148839"/>
                </a:lnTo>
                <a:lnTo>
                  <a:pt x="604687" y="187512"/>
                </a:lnTo>
                <a:lnTo>
                  <a:pt x="609600" y="228600"/>
                </a:lnTo>
                <a:lnTo>
                  <a:pt x="604687" y="269687"/>
                </a:lnTo>
                <a:lnTo>
                  <a:pt x="590523" y="308360"/>
                </a:lnTo>
                <a:lnTo>
                  <a:pt x="567972" y="343972"/>
                </a:lnTo>
                <a:lnTo>
                  <a:pt x="537894" y="375878"/>
                </a:lnTo>
                <a:lnTo>
                  <a:pt x="501153" y="403431"/>
                </a:lnTo>
                <a:lnTo>
                  <a:pt x="458611" y="425986"/>
                </a:lnTo>
                <a:lnTo>
                  <a:pt x="411129" y="442896"/>
                </a:lnTo>
                <a:lnTo>
                  <a:pt x="359572" y="453516"/>
                </a:lnTo>
                <a:lnTo>
                  <a:pt x="304800" y="457200"/>
                </a:lnTo>
                <a:lnTo>
                  <a:pt x="250027" y="453516"/>
                </a:lnTo>
                <a:lnTo>
                  <a:pt x="198470" y="442896"/>
                </a:lnTo>
                <a:lnTo>
                  <a:pt x="150988" y="425986"/>
                </a:lnTo>
                <a:lnTo>
                  <a:pt x="108446" y="403431"/>
                </a:lnTo>
                <a:lnTo>
                  <a:pt x="71705" y="375878"/>
                </a:lnTo>
                <a:lnTo>
                  <a:pt x="41627" y="343972"/>
                </a:lnTo>
                <a:lnTo>
                  <a:pt x="19076" y="308360"/>
                </a:lnTo>
                <a:lnTo>
                  <a:pt x="4912" y="269687"/>
                </a:lnTo>
                <a:lnTo>
                  <a:pt x="0" y="228600"/>
                </a:lnTo>
                <a:close/>
              </a:path>
            </a:pathLst>
          </a:custGeom>
          <a:ln w="32004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4961" y="3394709"/>
            <a:ext cx="609600" cy="649605"/>
          </a:xfrm>
          <a:custGeom>
            <a:avLst/>
            <a:gdLst/>
            <a:ahLst/>
            <a:cxnLst/>
            <a:rect l="l" t="t" r="r" b="b"/>
            <a:pathLst>
              <a:path w="609600" h="649604">
                <a:moveTo>
                  <a:pt x="0" y="324612"/>
                </a:moveTo>
                <a:lnTo>
                  <a:pt x="3306" y="276632"/>
                </a:lnTo>
                <a:lnTo>
                  <a:pt x="12909" y="230843"/>
                </a:lnTo>
                <a:lnTo>
                  <a:pt x="28338" y="187743"/>
                </a:lnTo>
                <a:lnTo>
                  <a:pt x="49120" y="147837"/>
                </a:lnTo>
                <a:lnTo>
                  <a:pt x="74783" y="111624"/>
                </a:lnTo>
                <a:lnTo>
                  <a:pt x="104853" y="79606"/>
                </a:lnTo>
                <a:lnTo>
                  <a:pt x="138860" y="52285"/>
                </a:lnTo>
                <a:lnTo>
                  <a:pt x="176330" y="30162"/>
                </a:lnTo>
                <a:lnTo>
                  <a:pt x="216792" y="13740"/>
                </a:lnTo>
                <a:lnTo>
                  <a:pt x="259772" y="3518"/>
                </a:lnTo>
                <a:lnTo>
                  <a:pt x="304800" y="0"/>
                </a:lnTo>
                <a:lnTo>
                  <a:pt x="349827" y="3518"/>
                </a:lnTo>
                <a:lnTo>
                  <a:pt x="392807" y="13740"/>
                </a:lnTo>
                <a:lnTo>
                  <a:pt x="433269" y="30162"/>
                </a:lnTo>
                <a:lnTo>
                  <a:pt x="470739" y="52285"/>
                </a:lnTo>
                <a:lnTo>
                  <a:pt x="504746" y="79606"/>
                </a:lnTo>
                <a:lnTo>
                  <a:pt x="534816" y="111624"/>
                </a:lnTo>
                <a:lnTo>
                  <a:pt x="560479" y="147837"/>
                </a:lnTo>
                <a:lnTo>
                  <a:pt x="581261" y="187743"/>
                </a:lnTo>
                <a:lnTo>
                  <a:pt x="596690" y="230843"/>
                </a:lnTo>
                <a:lnTo>
                  <a:pt x="606293" y="276632"/>
                </a:lnTo>
                <a:lnTo>
                  <a:pt x="609600" y="324612"/>
                </a:lnTo>
                <a:lnTo>
                  <a:pt x="606293" y="372591"/>
                </a:lnTo>
                <a:lnTo>
                  <a:pt x="596690" y="418380"/>
                </a:lnTo>
                <a:lnTo>
                  <a:pt x="581261" y="461480"/>
                </a:lnTo>
                <a:lnTo>
                  <a:pt x="560479" y="501386"/>
                </a:lnTo>
                <a:lnTo>
                  <a:pt x="534816" y="537599"/>
                </a:lnTo>
                <a:lnTo>
                  <a:pt x="504746" y="569617"/>
                </a:lnTo>
                <a:lnTo>
                  <a:pt x="470739" y="596938"/>
                </a:lnTo>
                <a:lnTo>
                  <a:pt x="433269" y="619061"/>
                </a:lnTo>
                <a:lnTo>
                  <a:pt x="392807" y="635483"/>
                </a:lnTo>
                <a:lnTo>
                  <a:pt x="349827" y="645705"/>
                </a:lnTo>
                <a:lnTo>
                  <a:pt x="304800" y="649223"/>
                </a:lnTo>
                <a:lnTo>
                  <a:pt x="259772" y="645705"/>
                </a:lnTo>
                <a:lnTo>
                  <a:pt x="216792" y="635483"/>
                </a:lnTo>
                <a:lnTo>
                  <a:pt x="176330" y="619061"/>
                </a:lnTo>
                <a:lnTo>
                  <a:pt x="138860" y="596938"/>
                </a:lnTo>
                <a:lnTo>
                  <a:pt x="104853" y="569617"/>
                </a:lnTo>
                <a:lnTo>
                  <a:pt x="74783" y="537599"/>
                </a:lnTo>
                <a:lnTo>
                  <a:pt x="49120" y="501386"/>
                </a:lnTo>
                <a:lnTo>
                  <a:pt x="28338" y="461480"/>
                </a:lnTo>
                <a:lnTo>
                  <a:pt x="12909" y="418380"/>
                </a:lnTo>
                <a:lnTo>
                  <a:pt x="3306" y="372591"/>
                </a:lnTo>
                <a:lnTo>
                  <a:pt x="0" y="324612"/>
                </a:lnTo>
                <a:close/>
              </a:path>
            </a:pathLst>
          </a:custGeom>
          <a:ln w="32004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15000" y="3200400"/>
            <a:ext cx="2057400" cy="1143000"/>
          </a:xfrm>
          <a:custGeom>
            <a:avLst/>
            <a:gdLst/>
            <a:ahLst/>
            <a:cxnLst/>
            <a:rect l="l" t="t" r="r" b="b"/>
            <a:pathLst>
              <a:path w="2057400" h="1143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1866900" y="0"/>
                </a:lnTo>
                <a:lnTo>
                  <a:pt x="1910562" y="5034"/>
                </a:lnTo>
                <a:lnTo>
                  <a:pt x="1950653" y="19372"/>
                </a:lnTo>
                <a:lnTo>
                  <a:pt x="1986025" y="41867"/>
                </a:lnTo>
                <a:lnTo>
                  <a:pt x="2015532" y="71374"/>
                </a:lnTo>
                <a:lnTo>
                  <a:pt x="2038027" y="106746"/>
                </a:lnTo>
                <a:lnTo>
                  <a:pt x="2052365" y="146837"/>
                </a:lnTo>
                <a:lnTo>
                  <a:pt x="2057400" y="190500"/>
                </a:lnTo>
                <a:lnTo>
                  <a:pt x="2057400" y="952500"/>
                </a:lnTo>
                <a:lnTo>
                  <a:pt x="2052365" y="996162"/>
                </a:lnTo>
                <a:lnTo>
                  <a:pt x="2038027" y="1036253"/>
                </a:lnTo>
                <a:lnTo>
                  <a:pt x="2015532" y="1071625"/>
                </a:lnTo>
                <a:lnTo>
                  <a:pt x="1986025" y="1101132"/>
                </a:lnTo>
                <a:lnTo>
                  <a:pt x="1950653" y="1123627"/>
                </a:lnTo>
                <a:lnTo>
                  <a:pt x="1910562" y="1137965"/>
                </a:lnTo>
                <a:lnTo>
                  <a:pt x="1866900" y="1143000"/>
                </a:lnTo>
                <a:lnTo>
                  <a:pt x="190500" y="1143000"/>
                </a:lnTo>
                <a:lnTo>
                  <a:pt x="146837" y="1137965"/>
                </a:lnTo>
                <a:lnTo>
                  <a:pt x="106746" y="1123627"/>
                </a:lnTo>
                <a:lnTo>
                  <a:pt x="71374" y="1101132"/>
                </a:lnTo>
                <a:lnTo>
                  <a:pt x="41867" y="1071625"/>
                </a:lnTo>
                <a:lnTo>
                  <a:pt x="19372" y="1036253"/>
                </a:lnTo>
                <a:lnTo>
                  <a:pt x="5034" y="996162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5561" y="5788914"/>
            <a:ext cx="685800" cy="917575"/>
          </a:xfrm>
          <a:custGeom>
            <a:avLst/>
            <a:gdLst/>
            <a:ahLst/>
            <a:cxnLst/>
            <a:rect l="l" t="t" r="r" b="b"/>
            <a:pathLst>
              <a:path w="685800" h="917575">
                <a:moveTo>
                  <a:pt x="0" y="917448"/>
                </a:moveTo>
                <a:lnTo>
                  <a:pt x="342900" y="0"/>
                </a:lnTo>
                <a:lnTo>
                  <a:pt x="685800" y="917448"/>
                </a:lnTo>
                <a:lnTo>
                  <a:pt x="0" y="917448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761" y="6480809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699"/>
                </a:moveTo>
                <a:lnTo>
                  <a:pt x="342900" y="0"/>
                </a:lnTo>
                <a:lnTo>
                  <a:pt x="685800" y="266699"/>
                </a:lnTo>
                <a:lnTo>
                  <a:pt x="0" y="266699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72361" y="6480809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699"/>
                </a:moveTo>
                <a:lnTo>
                  <a:pt x="342900" y="0"/>
                </a:lnTo>
                <a:lnTo>
                  <a:pt x="685800" y="266699"/>
                </a:lnTo>
                <a:lnTo>
                  <a:pt x="0" y="266699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1561" y="64777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698"/>
                </a:moveTo>
                <a:lnTo>
                  <a:pt x="342900" y="0"/>
                </a:lnTo>
                <a:lnTo>
                  <a:pt x="685800" y="266698"/>
                </a:lnTo>
                <a:lnTo>
                  <a:pt x="0" y="266698"/>
                </a:lnTo>
                <a:close/>
              </a:path>
            </a:pathLst>
          </a:custGeom>
          <a:ln w="2590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96761" y="5944361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228600"/>
                </a:moveTo>
                <a:lnTo>
                  <a:pt x="4912" y="187509"/>
                </a:lnTo>
                <a:lnTo>
                  <a:pt x="19076" y="148834"/>
                </a:lnTo>
                <a:lnTo>
                  <a:pt x="41627" y="113221"/>
                </a:lnTo>
                <a:lnTo>
                  <a:pt x="71705" y="81316"/>
                </a:lnTo>
                <a:lnTo>
                  <a:pt x="108446" y="53764"/>
                </a:lnTo>
                <a:lnTo>
                  <a:pt x="150988" y="31210"/>
                </a:lnTo>
                <a:lnTo>
                  <a:pt x="198470" y="14301"/>
                </a:lnTo>
                <a:lnTo>
                  <a:pt x="250027" y="3683"/>
                </a:lnTo>
                <a:lnTo>
                  <a:pt x="304800" y="0"/>
                </a:lnTo>
                <a:lnTo>
                  <a:pt x="359572" y="3683"/>
                </a:lnTo>
                <a:lnTo>
                  <a:pt x="411129" y="14301"/>
                </a:lnTo>
                <a:lnTo>
                  <a:pt x="458611" y="31210"/>
                </a:lnTo>
                <a:lnTo>
                  <a:pt x="501153" y="53764"/>
                </a:lnTo>
                <a:lnTo>
                  <a:pt x="537894" y="81316"/>
                </a:lnTo>
                <a:lnTo>
                  <a:pt x="567972" y="113221"/>
                </a:lnTo>
                <a:lnTo>
                  <a:pt x="590523" y="148834"/>
                </a:lnTo>
                <a:lnTo>
                  <a:pt x="604687" y="187509"/>
                </a:lnTo>
                <a:lnTo>
                  <a:pt x="609599" y="228600"/>
                </a:lnTo>
                <a:lnTo>
                  <a:pt x="604687" y="269690"/>
                </a:lnTo>
                <a:lnTo>
                  <a:pt x="590523" y="308365"/>
                </a:lnTo>
                <a:lnTo>
                  <a:pt x="567972" y="343978"/>
                </a:lnTo>
                <a:lnTo>
                  <a:pt x="537894" y="375883"/>
                </a:lnTo>
                <a:lnTo>
                  <a:pt x="501153" y="403435"/>
                </a:lnTo>
                <a:lnTo>
                  <a:pt x="458611" y="425989"/>
                </a:lnTo>
                <a:lnTo>
                  <a:pt x="411129" y="442898"/>
                </a:lnTo>
                <a:lnTo>
                  <a:pt x="359572" y="453516"/>
                </a:lnTo>
                <a:lnTo>
                  <a:pt x="304800" y="457200"/>
                </a:lnTo>
                <a:lnTo>
                  <a:pt x="250027" y="453516"/>
                </a:lnTo>
                <a:lnTo>
                  <a:pt x="198470" y="442898"/>
                </a:lnTo>
                <a:lnTo>
                  <a:pt x="150988" y="425989"/>
                </a:lnTo>
                <a:lnTo>
                  <a:pt x="108446" y="403435"/>
                </a:lnTo>
                <a:lnTo>
                  <a:pt x="71705" y="375883"/>
                </a:lnTo>
                <a:lnTo>
                  <a:pt x="41627" y="343978"/>
                </a:lnTo>
                <a:lnTo>
                  <a:pt x="19076" y="308365"/>
                </a:lnTo>
                <a:lnTo>
                  <a:pt x="4912" y="269690"/>
                </a:lnTo>
                <a:lnTo>
                  <a:pt x="0" y="228600"/>
                </a:lnTo>
                <a:close/>
              </a:path>
            </a:pathLst>
          </a:custGeom>
          <a:ln w="32004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63561" y="5985509"/>
            <a:ext cx="609600" cy="649605"/>
          </a:xfrm>
          <a:custGeom>
            <a:avLst/>
            <a:gdLst/>
            <a:ahLst/>
            <a:cxnLst/>
            <a:rect l="l" t="t" r="r" b="b"/>
            <a:pathLst>
              <a:path w="609600" h="649604">
                <a:moveTo>
                  <a:pt x="0" y="324611"/>
                </a:moveTo>
                <a:lnTo>
                  <a:pt x="3306" y="276644"/>
                </a:lnTo>
                <a:lnTo>
                  <a:pt x="12909" y="230861"/>
                </a:lnTo>
                <a:lnTo>
                  <a:pt x="28338" y="187765"/>
                </a:lnTo>
                <a:lnTo>
                  <a:pt x="49120" y="147859"/>
                </a:lnTo>
                <a:lnTo>
                  <a:pt x="74783" y="111644"/>
                </a:lnTo>
                <a:lnTo>
                  <a:pt x="104853" y="79623"/>
                </a:lnTo>
                <a:lnTo>
                  <a:pt x="138860" y="52298"/>
                </a:lnTo>
                <a:lnTo>
                  <a:pt x="176330" y="30171"/>
                </a:lnTo>
                <a:lnTo>
                  <a:pt x="216792" y="13744"/>
                </a:lnTo>
                <a:lnTo>
                  <a:pt x="259772" y="3519"/>
                </a:lnTo>
                <a:lnTo>
                  <a:pt x="304800" y="0"/>
                </a:lnTo>
                <a:lnTo>
                  <a:pt x="349827" y="3519"/>
                </a:lnTo>
                <a:lnTo>
                  <a:pt x="392807" y="13744"/>
                </a:lnTo>
                <a:lnTo>
                  <a:pt x="433269" y="30171"/>
                </a:lnTo>
                <a:lnTo>
                  <a:pt x="470739" y="52298"/>
                </a:lnTo>
                <a:lnTo>
                  <a:pt x="504746" y="79623"/>
                </a:lnTo>
                <a:lnTo>
                  <a:pt x="534816" y="111644"/>
                </a:lnTo>
                <a:lnTo>
                  <a:pt x="560479" y="147859"/>
                </a:lnTo>
                <a:lnTo>
                  <a:pt x="581261" y="187765"/>
                </a:lnTo>
                <a:lnTo>
                  <a:pt x="596690" y="230861"/>
                </a:lnTo>
                <a:lnTo>
                  <a:pt x="606293" y="276644"/>
                </a:lnTo>
                <a:lnTo>
                  <a:pt x="609600" y="324611"/>
                </a:lnTo>
                <a:lnTo>
                  <a:pt x="606293" y="372579"/>
                </a:lnTo>
                <a:lnTo>
                  <a:pt x="596690" y="418362"/>
                </a:lnTo>
                <a:lnTo>
                  <a:pt x="581261" y="461458"/>
                </a:lnTo>
                <a:lnTo>
                  <a:pt x="560479" y="501364"/>
                </a:lnTo>
                <a:lnTo>
                  <a:pt x="534816" y="537579"/>
                </a:lnTo>
                <a:lnTo>
                  <a:pt x="504746" y="569600"/>
                </a:lnTo>
                <a:lnTo>
                  <a:pt x="470739" y="596925"/>
                </a:lnTo>
                <a:lnTo>
                  <a:pt x="433269" y="619052"/>
                </a:lnTo>
                <a:lnTo>
                  <a:pt x="392807" y="635479"/>
                </a:lnTo>
                <a:lnTo>
                  <a:pt x="349827" y="645704"/>
                </a:lnTo>
                <a:lnTo>
                  <a:pt x="304800" y="649223"/>
                </a:lnTo>
                <a:lnTo>
                  <a:pt x="259772" y="645704"/>
                </a:lnTo>
                <a:lnTo>
                  <a:pt x="216792" y="635479"/>
                </a:lnTo>
                <a:lnTo>
                  <a:pt x="176330" y="619052"/>
                </a:lnTo>
                <a:lnTo>
                  <a:pt x="138860" y="596925"/>
                </a:lnTo>
                <a:lnTo>
                  <a:pt x="104853" y="569600"/>
                </a:lnTo>
                <a:lnTo>
                  <a:pt x="74783" y="537579"/>
                </a:lnTo>
                <a:lnTo>
                  <a:pt x="49120" y="501364"/>
                </a:lnTo>
                <a:lnTo>
                  <a:pt x="28338" y="461458"/>
                </a:lnTo>
                <a:lnTo>
                  <a:pt x="12909" y="418362"/>
                </a:lnTo>
                <a:lnTo>
                  <a:pt x="3306" y="372579"/>
                </a:lnTo>
                <a:lnTo>
                  <a:pt x="0" y="324611"/>
                </a:lnTo>
                <a:close/>
              </a:path>
            </a:pathLst>
          </a:custGeom>
          <a:ln w="32004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1761" y="4956809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9961" y="4956809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58161" y="49537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4800" y="4876800"/>
            <a:ext cx="2667000" cy="457200"/>
          </a:xfrm>
          <a:custGeom>
            <a:avLst/>
            <a:gdLst/>
            <a:ahLst/>
            <a:cxnLst/>
            <a:rect l="l" t="t" r="r" b="b"/>
            <a:pathLst>
              <a:path w="2667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2590800" y="0"/>
                </a:lnTo>
                <a:lnTo>
                  <a:pt x="2620440" y="5994"/>
                </a:lnTo>
                <a:lnTo>
                  <a:pt x="2644663" y="22336"/>
                </a:lnTo>
                <a:lnTo>
                  <a:pt x="2661005" y="46559"/>
                </a:lnTo>
                <a:lnTo>
                  <a:pt x="2667000" y="76200"/>
                </a:lnTo>
                <a:lnTo>
                  <a:pt x="2667000" y="381000"/>
                </a:lnTo>
                <a:lnTo>
                  <a:pt x="2661005" y="410640"/>
                </a:lnTo>
                <a:lnTo>
                  <a:pt x="2644663" y="434863"/>
                </a:lnTo>
                <a:lnTo>
                  <a:pt x="2620440" y="451205"/>
                </a:lnTo>
                <a:lnTo>
                  <a:pt x="2590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1761" y="57919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19961" y="5791961"/>
            <a:ext cx="685800" cy="266700"/>
          </a:xfrm>
          <a:custGeom>
            <a:avLst/>
            <a:gdLst/>
            <a:ahLst/>
            <a:cxnLst/>
            <a:rect l="l" t="t" r="r" b="b"/>
            <a:pathLst>
              <a:path w="685800" h="266700">
                <a:moveTo>
                  <a:pt x="0" y="266700"/>
                </a:moveTo>
                <a:lnTo>
                  <a:pt x="342900" y="0"/>
                </a:lnTo>
                <a:lnTo>
                  <a:pt x="68580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9900CC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4800" y="5715000"/>
            <a:ext cx="1752600" cy="457200"/>
          </a:xfrm>
          <a:custGeom>
            <a:avLst/>
            <a:gdLst/>
            <a:ahLst/>
            <a:cxnLst/>
            <a:rect l="l" t="t" r="r" b="b"/>
            <a:pathLst>
              <a:path w="1752600" h="457200">
                <a:moveTo>
                  <a:pt x="0" y="76200"/>
                </a:moveTo>
                <a:lnTo>
                  <a:pt x="5987" y="46537"/>
                </a:lnTo>
                <a:lnTo>
                  <a:pt x="22317" y="22317"/>
                </a:lnTo>
                <a:lnTo>
                  <a:pt x="46537" y="5987"/>
                </a:lnTo>
                <a:lnTo>
                  <a:pt x="76200" y="0"/>
                </a:lnTo>
                <a:lnTo>
                  <a:pt x="1676400" y="0"/>
                </a:lnTo>
                <a:lnTo>
                  <a:pt x="1706040" y="5987"/>
                </a:lnTo>
                <a:lnTo>
                  <a:pt x="1730263" y="22317"/>
                </a:lnTo>
                <a:lnTo>
                  <a:pt x="1746605" y="46537"/>
                </a:lnTo>
                <a:lnTo>
                  <a:pt x="1752600" y="76200"/>
                </a:lnTo>
                <a:lnTo>
                  <a:pt x="1752600" y="381000"/>
                </a:lnTo>
                <a:lnTo>
                  <a:pt x="1746605" y="410662"/>
                </a:lnTo>
                <a:lnTo>
                  <a:pt x="1730263" y="434882"/>
                </a:lnTo>
                <a:lnTo>
                  <a:pt x="1706040" y="451212"/>
                </a:lnTo>
                <a:lnTo>
                  <a:pt x="1676400" y="457200"/>
                </a:lnTo>
                <a:lnTo>
                  <a:pt x="76200" y="457200"/>
                </a:lnTo>
                <a:lnTo>
                  <a:pt x="46537" y="451212"/>
                </a:lnTo>
                <a:lnTo>
                  <a:pt x="22317" y="434882"/>
                </a:lnTo>
                <a:lnTo>
                  <a:pt x="5987" y="410662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4761" y="4516373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36195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96561" y="4496561"/>
            <a:ext cx="0" cy="1216660"/>
          </a:xfrm>
          <a:custGeom>
            <a:avLst/>
            <a:gdLst/>
            <a:ahLst/>
            <a:cxnLst/>
            <a:rect l="l" t="t" r="r" b="b"/>
            <a:pathLst>
              <a:path h="1216660">
                <a:moveTo>
                  <a:pt x="0" y="1216533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24761" y="4496561"/>
            <a:ext cx="2971800" cy="3175"/>
          </a:xfrm>
          <a:custGeom>
            <a:avLst/>
            <a:gdLst/>
            <a:ahLst/>
            <a:cxnLst/>
            <a:rect l="l" t="t" r="r" b="b"/>
            <a:pathLst>
              <a:path w="2971800" h="3175">
                <a:moveTo>
                  <a:pt x="0" y="0"/>
                </a:moveTo>
                <a:lnTo>
                  <a:pt x="2971418" y="266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2961" y="4362450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13335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01561" y="4728209"/>
            <a:ext cx="0" cy="1216660"/>
          </a:xfrm>
          <a:custGeom>
            <a:avLst/>
            <a:gdLst/>
            <a:ahLst/>
            <a:cxnLst/>
            <a:rect l="l" t="t" r="r" b="b"/>
            <a:pathLst>
              <a:path h="1216660">
                <a:moveTo>
                  <a:pt x="0" y="1216533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21702" y="4725161"/>
            <a:ext cx="0" cy="1216660"/>
          </a:xfrm>
          <a:custGeom>
            <a:avLst/>
            <a:gdLst/>
            <a:ahLst/>
            <a:cxnLst/>
            <a:rect l="l" t="t" r="r" b="b"/>
            <a:pathLst>
              <a:path h="1216660">
                <a:moveTo>
                  <a:pt x="0" y="1216533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24421" y="4725161"/>
            <a:ext cx="1120140" cy="3175"/>
          </a:xfrm>
          <a:custGeom>
            <a:avLst/>
            <a:gdLst/>
            <a:ahLst/>
            <a:cxnLst/>
            <a:rect l="l" t="t" r="r" b="b"/>
            <a:pathLst>
              <a:path w="1120140" h="3175">
                <a:moveTo>
                  <a:pt x="0" y="0"/>
                </a:moveTo>
                <a:lnTo>
                  <a:pt x="1119631" y="266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11161" y="434416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38100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9561" y="2999994"/>
            <a:ext cx="0" cy="201930"/>
          </a:xfrm>
          <a:custGeom>
            <a:avLst/>
            <a:gdLst/>
            <a:ahLst/>
            <a:cxnLst/>
            <a:rect l="l" t="t" r="r" b="b"/>
            <a:pathLst>
              <a:path h="201930">
                <a:moveTo>
                  <a:pt x="0" y="20142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30161" y="2998470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27940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29561" y="2972561"/>
            <a:ext cx="4786630" cy="0"/>
          </a:xfrm>
          <a:custGeom>
            <a:avLst/>
            <a:gdLst/>
            <a:ahLst/>
            <a:cxnLst/>
            <a:rect l="l" t="t" r="r" b="b"/>
            <a:pathLst>
              <a:path w="4786630">
                <a:moveTo>
                  <a:pt x="0" y="0"/>
                </a:moveTo>
                <a:lnTo>
                  <a:pt x="478624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15561" y="2743961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4000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8001" y="6304026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17378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92401" y="6304026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786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6290" y="6304026"/>
            <a:ext cx="914400" cy="635"/>
          </a:xfrm>
          <a:custGeom>
            <a:avLst/>
            <a:gdLst/>
            <a:ahLst/>
            <a:cxnLst/>
            <a:rect l="l" t="t" r="r" b="b"/>
            <a:pathLst>
              <a:path w="914400" h="635">
                <a:moveTo>
                  <a:pt x="0" y="0"/>
                </a:moveTo>
                <a:lnTo>
                  <a:pt x="914399" y="38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81861" y="6172961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130632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01674" y="5542026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786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4461" y="5542026"/>
            <a:ext cx="1905" cy="936625"/>
          </a:xfrm>
          <a:custGeom>
            <a:avLst/>
            <a:gdLst/>
            <a:ahLst/>
            <a:cxnLst/>
            <a:rect l="l" t="t" r="r" b="b"/>
            <a:pathLst>
              <a:path w="1905" h="936625">
                <a:moveTo>
                  <a:pt x="0" y="936167"/>
                </a:moveTo>
                <a:lnTo>
                  <a:pt x="190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6725" y="5542026"/>
            <a:ext cx="1735455" cy="635"/>
          </a:xfrm>
          <a:custGeom>
            <a:avLst/>
            <a:gdLst/>
            <a:ahLst/>
            <a:cxnLst/>
            <a:rect l="l" t="t" r="r" b="b"/>
            <a:pathLst>
              <a:path w="1735455" h="635">
                <a:moveTo>
                  <a:pt x="0" y="0"/>
                </a:moveTo>
                <a:lnTo>
                  <a:pt x="1735455" y="38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5761" y="5334761"/>
            <a:ext cx="8255" cy="207010"/>
          </a:xfrm>
          <a:custGeom>
            <a:avLst/>
            <a:gdLst/>
            <a:ahLst/>
            <a:cxnLst/>
            <a:rect l="l" t="t" r="r" b="b"/>
            <a:pathLst>
              <a:path w="8255" h="207010">
                <a:moveTo>
                  <a:pt x="4063" y="-12953"/>
                </a:moveTo>
                <a:lnTo>
                  <a:pt x="4063" y="219836"/>
                </a:lnTo>
              </a:path>
            </a:pathLst>
          </a:custGeom>
          <a:ln w="34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37</a:t>
            </a:r>
          </a:p>
        </p:txBody>
      </p:sp>
      <p:pic>
        <p:nvPicPr>
          <p:cNvPr id="53" name="Audio 5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59"/>
    </mc:Choice>
    <mc:Fallback>
      <p:transition spd="slow" advTm="46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1461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72219" y="6616625"/>
            <a:ext cx="19304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49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927377"/>
            <a:ext cx="6403340" cy="25863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Unsupervised learning, </a:t>
            </a:r>
            <a:r>
              <a:rPr sz="2800" spc="-10" dirty="0">
                <a:latin typeface="Tahoma"/>
                <a:cs typeface="Tahoma"/>
              </a:rPr>
              <a:t>clustering</a:t>
            </a:r>
            <a:r>
              <a:rPr sz="2800" spc="7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intro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Hierarchical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Partitional</a:t>
            </a:r>
            <a:r>
              <a:rPr sz="2800" spc="4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Model-based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clustering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Applications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6"/>
    </mc:Choice>
    <mc:Fallback>
      <p:transition spd="slow" advTm="5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4605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Partitioning</a:t>
            </a:r>
            <a:r>
              <a:rPr spc="-50" dirty="0"/>
              <a:t> </a:t>
            </a:r>
            <a:r>
              <a:rPr dirty="0"/>
              <a:t>Algorithms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992746"/>
            <a:ext cx="7882255" cy="48006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25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Partitioning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method:</a:t>
            </a:r>
            <a:r>
              <a:rPr sz="2400" dirty="0">
                <a:latin typeface="Tahoma"/>
                <a:cs typeface="Tahoma"/>
              </a:rPr>
              <a:t> Construct a partition of a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database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185"/>
              </a:spcBef>
            </a:pPr>
            <a:r>
              <a:rPr sz="2500" b="1" i="1" spc="-80" dirty="0">
                <a:latin typeface="Tahoma"/>
                <a:cs typeface="Tahoma"/>
              </a:rPr>
              <a:t>D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500" b="1" i="1" spc="-65" dirty="0">
                <a:latin typeface="Tahoma"/>
                <a:cs typeface="Tahoma"/>
              </a:rPr>
              <a:t>n </a:t>
            </a:r>
            <a:r>
              <a:rPr sz="2400" spc="-5" dirty="0">
                <a:latin typeface="Tahoma"/>
                <a:cs typeface="Tahoma"/>
              </a:rPr>
              <a:t>objects </a:t>
            </a:r>
            <a:r>
              <a:rPr sz="2400" dirty="0">
                <a:latin typeface="Tahoma"/>
                <a:cs typeface="Tahoma"/>
              </a:rPr>
              <a:t>into a </a:t>
            </a:r>
            <a:r>
              <a:rPr sz="2400" spc="-5" dirty="0">
                <a:latin typeface="Tahoma"/>
                <a:cs typeface="Tahoma"/>
              </a:rPr>
              <a:t>set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500" b="1" i="1" spc="-65" dirty="0">
                <a:latin typeface="Tahoma"/>
                <a:cs typeface="Tahoma"/>
              </a:rPr>
              <a:t>k</a:t>
            </a:r>
            <a:r>
              <a:rPr sz="2500" b="1" i="1" spc="1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clusters</a:t>
            </a:r>
            <a:endParaRPr sz="2400">
              <a:latin typeface="Tahoma"/>
              <a:cs typeface="Tahoma"/>
            </a:endParaRPr>
          </a:p>
          <a:p>
            <a:pPr marL="355600" marR="386715" indent="-343535">
              <a:lnSpc>
                <a:spcPct val="109000"/>
              </a:lnSpc>
              <a:spcBef>
                <a:spcPts val="4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400" spc="-5" dirty="0">
                <a:latin typeface="Tahoma"/>
                <a:cs typeface="Tahoma"/>
              </a:rPr>
              <a:t>Given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500" i="1" spc="-25" dirty="0">
                <a:latin typeface="Tahoma"/>
                <a:cs typeface="Tahoma"/>
              </a:rPr>
              <a:t>k</a:t>
            </a:r>
            <a:r>
              <a:rPr sz="2400" spc="-25" dirty="0">
                <a:latin typeface="Tahoma"/>
                <a:cs typeface="Tahoma"/>
              </a:rPr>
              <a:t>, </a:t>
            </a:r>
            <a:r>
              <a:rPr sz="2400" spc="-5" dirty="0">
                <a:latin typeface="Tahoma"/>
                <a:cs typeface="Tahoma"/>
              </a:rPr>
              <a:t>find </a:t>
            </a:r>
            <a:r>
              <a:rPr sz="2400" dirty="0">
                <a:latin typeface="Tahoma"/>
                <a:cs typeface="Tahoma"/>
              </a:rPr>
              <a:t>a partition of </a:t>
            </a:r>
            <a:r>
              <a:rPr sz="2500" i="1" spc="-50" dirty="0">
                <a:latin typeface="Tahoma"/>
                <a:cs typeface="Tahoma"/>
              </a:rPr>
              <a:t>k clusters </a:t>
            </a:r>
            <a:r>
              <a:rPr sz="2400" spc="-5" dirty="0">
                <a:latin typeface="Tahoma"/>
                <a:cs typeface="Tahoma"/>
              </a:rPr>
              <a:t>that optimizes  the chosen </a:t>
            </a:r>
            <a:r>
              <a:rPr sz="2400" dirty="0">
                <a:latin typeface="Tahoma"/>
                <a:cs typeface="Tahoma"/>
              </a:rPr>
              <a:t>partitioning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criterion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86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Global optimal: exhaustively enumerate </a:t>
            </a:r>
            <a:r>
              <a:rPr sz="2400" dirty="0">
                <a:latin typeface="Tahoma"/>
                <a:cs typeface="Tahoma"/>
              </a:rPr>
              <a:t>all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partitions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76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Heuristic </a:t>
            </a:r>
            <a:r>
              <a:rPr sz="2400" dirty="0">
                <a:latin typeface="Tahoma"/>
                <a:cs typeface="Tahoma"/>
              </a:rPr>
              <a:t>methods: </a:t>
            </a:r>
            <a:r>
              <a:rPr sz="2500" i="1" spc="-50" dirty="0">
                <a:latin typeface="Tahoma"/>
                <a:cs typeface="Tahoma"/>
              </a:rPr>
              <a:t>k-means</a:t>
            </a:r>
            <a:r>
              <a:rPr sz="2400" spc="-50" dirty="0">
                <a:latin typeface="Tahoma"/>
                <a:cs typeface="Tahoma"/>
              </a:rPr>
              <a:t>, </a:t>
            </a:r>
            <a:r>
              <a:rPr sz="2500" i="1" spc="-50" dirty="0">
                <a:latin typeface="Tahoma"/>
                <a:cs typeface="Tahoma"/>
              </a:rPr>
              <a:t>k-medoids</a:t>
            </a:r>
            <a:r>
              <a:rPr sz="2500" i="1" spc="-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algorithms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FF0000"/>
              </a:buClr>
              <a:buSzPct val="52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500" i="1" u="heavy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k-means</a:t>
            </a:r>
            <a:r>
              <a:rPr sz="2500" i="1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(MacQueen, 1967): Each cluster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is</a:t>
            </a:r>
            <a:endParaRPr sz="24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270"/>
              </a:spcBef>
            </a:pPr>
            <a:r>
              <a:rPr sz="2400" spc="-5" dirty="0">
                <a:latin typeface="Tahoma"/>
                <a:cs typeface="Tahoma"/>
              </a:rPr>
              <a:t>represented </a:t>
            </a:r>
            <a:r>
              <a:rPr sz="2400" dirty="0">
                <a:latin typeface="Tahoma"/>
                <a:cs typeface="Tahoma"/>
              </a:rPr>
              <a:t>by </a:t>
            </a:r>
            <a:r>
              <a:rPr sz="2400" spc="-5" dirty="0">
                <a:latin typeface="Tahoma"/>
                <a:cs typeface="Tahoma"/>
              </a:rPr>
              <a:t>the center </a:t>
            </a:r>
            <a:r>
              <a:rPr sz="2400" dirty="0">
                <a:latin typeface="Tahoma"/>
                <a:cs typeface="Tahoma"/>
              </a:rPr>
              <a:t>of </a:t>
            </a:r>
            <a:r>
              <a:rPr sz="2400" spc="-5" dirty="0">
                <a:latin typeface="Tahoma"/>
                <a:cs typeface="Tahoma"/>
              </a:rPr>
              <a:t>the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</a:t>
            </a:r>
            <a:endParaRPr sz="2400">
              <a:latin typeface="Tahoma"/>
              <a:cs typeface="Tahoma"/>
            </a:endParaRPr>
          </a:p>
          <a:p>
            <a:pPr marL="756285" marR="727075" lvl="1" indent="-287020">
              <a:lnSpc>
                <a:spcPct val="109500"/>
              </a:lnSpc>
              <a:spcBef>
                <a:spcPts val="475"/>
              </a:spcBef>
              <a:buClr>
                <a:srgbClr val="FF0000"/>
              </a:buClr>
              <a:buSzPct val="52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500" i="1" u="heavy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k-medoids</a:t>
            </a:r>
            <a:r>
              <a:rPr sz="2500" i="1" spc="-5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or </a:t>
            </a:r>
            <a:r>
              <a:rPr sz="2400" spc="-5" dirty="0">
                <a:latin typeface="Tahoma"/>
                <a:cs typeface="Tahoma"/>
              </a:rPr>
              <a:t>PAM (Partition </a:t>
            </a:r>
            <a:r>
              <a:rPr sz="2400" dirty="0">
                <a:latin typeface="Tahoma"/>
                <a:cs typeface="Tahoma"/>
              </a:rPr>
              <a:t>around medoids)  (Kaufman &amp; </a:t>
            </a:r>
            <a:r>
              <a:rPr sz="2400" spc="-5" dirty="0">
                <a:latin typeface="Tahoma"/>
                <a:cs typeface="Tahoma"/>
              </a:rPr>
              <a:t>Rousseeuw, 1987): Each cluster </a:t>
            </a:r>
            <a:r>
              <a:rPr sz="2400" dirty="0">
                <a:latin typeface="Tahoma"/>
                <a:cs typeface="Tahoma"/>
              </a:rPr>
              <a:t>is  </a:t>
            </a:r>
            <a:r>
              <a:rPr sz="2400" spc="-5" dirty="0">
                <a:latin typeface="Tahoma"/>
                <a:cs typeface="Tahoma"/>
              </a:rPr>
              <a:t>represented </a:t>
            </a:r>
            <a:r>
              <a:rPr sz="2400" dirty="0">
                <a:latin typeface="Tahoma"/>
                <a:cs typeface="Tahoma"/>
              </a:rPr>
              <a:t>by one of </a:t>
            </a:r>
            <a:r>
              <a:rPr sz="2400" spc="-5" dirty="0">
                <a:latin typeface="Tahoma"/>
                <a:cs typeface="Tahoma"/>
              </a:rPr>
              <a:t>the objects </a:t>
            </a:r>
            <a:r>
              <a:rPr sz="2400" dirty="0">
                <a:latin typeface="Tahoma"/>
                <a:cs typeface="Tahoma"/>
              </a:rPr>
              <a:t>in </a:t>
            </a:r>
            <a:r>
              <a:rPr sz="2400" spc="-5" dirty="0">
                <a:latin typeface="Tahoma"/>
                <a:cs typeface="Tahoma"/>
              </a:rPr>
              <a:t>the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2219" y="6616700"/>
            <a:ext cx="193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50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96"/>
    </mc:Choice>
    <mc:Fallback>
      <p:transition spd="slow" advTm="82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4403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Partitional</a:t>
            </a:r>
            <a:r>
              <a:rPr spc="-60" dirty="0"/>
              <a:t> </a:t>
            </a:r>
            <a:r>
              <a:rPr dirty="0"/>
              <a:t>Clusterings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51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927377"/>
            <a:ext cx="6560820" cy="3098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Divide </a:t>
            </a:r>
            <a:r>
              <a:rPr sz="2800" spc="-5" dirty="0">
                <a:latin typeface="Tahoma"/>
                <a:cs typeface="Tahoma"/>
              </a:rPr>
              <a:t>instances into disjoint</a:t>
            </a:r>
            <a:r>
              <a:rPr sz="2800" spc="8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clusters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Tahoma"/>
                <a:cs typeface="Tahoma"/>
              </a:rPr>
              <a:t>Flat </a:t>
            </a:r>
            <a:r>
              <a:rPr sz="2800" spc="-5" dirty="0">
                <a:latin typeface="Tahoma"/>
                <a:cs typeface="Tahoma"/>
              </a:rPr>
              <a:t>vs. tree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structure</a:t>
            </a:r>
            <a:endParaRPr sz="2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FF0000"/>
              </a:buClr>
              <a:buFont typeface="Wingdings"/>
              <a:buChar char=""/>
            </a:pPr>
            <a:endParaRPr sz="4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Key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issues: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Tahoma"/>
                <a:cs typeface="Tahoma"/>
              </a:rPr>
              <a:t>How </a:t>
            </a:r>
            <a:r>
              <a:rPr sz="2800" spc="-5" dirty="0">
                <a:latin typeface="Tahoma"/>
                <a:cs typeface="Tahoma"/>
              </a:rPr>
              <a:t>many clusters should there </a:t>
            </a:r>
            <a:r>
              <a:rPr sz="2800" dirty="0">
                <a:latin typeface="Tahoma"/>
                <a:cs typeface="Tahoma"/>
              </a:rPr>
              <a:t>be?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FF0000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Tahoma"/>
                <a:cs typeface="Tahoma"/>
              </a:rPr>
              <a:t>How should </a:t>
            </a:r>
            <a:r>
              <a:rPr sz="2800" dirty="0">
                <a:latin typeface="Tahoma"/>
                <a:cs typeface="Tahoma"/>
              </a:rPr>
              <a:t>clusters </a:t>
            </a:r>
            <a:r>
              <a:rPr sz="2800" spc="-5" dirty="0">
                <a:latin typeface="Tahoma"/>
                <a:cs typeface="Tahoma"/>
              </a:rPr>
              <a:t>be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represented?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31"/>
    </mc:Choice>
    <mc:Fallback>
      <p:transition spd="slow" advTm="28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136347"/>
            <a:ext cx="56680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414645" algn="l"/>
              </a:tabLst>
            </a:pPr>
            <a:r>
              <a:rPr spc="-5" dirty="0"/>
              <a:t>P</a:t>
            </a:r>
            <a:r>
              <a:rPr spc="-15" dirty="0"/>
              <a:t>a</a:t>
            </a:r>
            <a:r>
              <a:rPr spc="-5" dirty="0"/>
              <a:t>rtition</a:t>
            </a:r>
            <a:r>
              <a:rPr spc="-20" dirty="0"/>
              <a:t>a</a:t>
            </a:r>
            <a:r>
              <a:rPr dirty="0"/>
              <a:t>l</a:t>
            </a:r>
            <a:r>
              <a:rPr spc="30" dirty="0"/>
              <a:t> </a:t>
            </a:r>
            <a:r>
              <a:rPr dirty="0"/>
              <a:t>Clusteri</a:t>
            </a:r>
            <a:r>
              <a:rPr spc="-15" dirty="0"/>
              <a:t>n</a:t>
            </a:r>
            <a:r>
              <a:rPr dirty="0"/>
              <a:t>g</a:t>
            </a:r>
            <a:r>
              <a:rPr spc="10" dirty="0"/>
              <a:t> </a:t>
            </a:r>
            <a:r>
              <a:rPr spc="-5" dirty="0"/>
              <a:t>fro</a:t>
            </a:r>
            <a:r>
              <a:rPr dirty="0"/>
              <a:t>m	a  </a:t>
            </a:r>
            <a:r>
              <a:rPr spc="-5" dirty="0"/>
              <a:t>Hierarchical</a:t>
            </a:r>
            <a:r>
              <a:rPr dirty="0"/>
              <a:t> Clustering</a:t>
            </a:r>
          </a:p>
        </p:txBody>
      </p:sp>
      <p:sp>
        <p:nvSpPr>
          <p:cNvPr id="4" name="object 4"/>
          <p:cNvSpPr/>
          <p:nvPr/>
        </p:nvSpPr>
        <p:spPr>
          <a:xfrm>
            <a:off x="1395983" y="5355335"/>
            <a:ext cx="879475" cy="0"/>
          </a:xfrm>
          <a:custGeom>
            <a:avLst/>
            <a:gdLst/>
            <a:ahLst/>
            <a:cxnLst/>
            <a:rect l="l" t="t" r="r" b="b"/>
            <a:pathLst>
              <a:path w="879475">
                <a:moveTo>
                  <a:pt x="0" y="0"/>
                </a:moveTo>
                <a:lnTo>
                  <a:pt x="87934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5332" y="5355335"/>
            <a:ext cx="0" cy="436245"/>
          </a:xfrm>
          <a:custGeom>
            <a:avLst/>
            <a:gdLst/>
            <a:ahLst/>
            <a:cxnLst/>
            <a:rect l="l" t="t" r="r" b="b"/>
            <a:pathLst>
              <a:path h="436245">
                <a:moveTo>
                  <a:pt x="0" y="0"/>
                </a:moveTo>
                <a:lnTo>
                  <a:pt x="0" y="43586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8703" y="5355335"/>
            <a:ext cx="0" cy="436245"/>
          </a:xfrm>
          <a:custGeom>
            <a:avLst/>
            <a:gdLst/>
            <a:ahLst/>
            <a:cxnLst/>
            <a:rect l="l" t="t" r="r" b="b"/>
            <a:pathLst>
              <a:path h="436245">
                <a:moveTo>
                  <a:pt x="0" y="0"/>
                </a:moveTo>
                <a:lnTo>
                  <a:pt x="0" y="43586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8703" y="5355335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2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2728" y="5355335"/>
            <a:ext cx="0" cy="436245"/>
          </a:xfrm>
          <a:custGeom>
            <a:avLst/>
            <a:gdLst/>
            <a:ahLst/>
            <a:cxnLst/>
            <a:rect l="l" t="t" r="r" b="b"/>
            <a:pathLst>
              <a:path h="436245">
                <a:moveTo>
                  <a:pt x="0" y="0"/>
                </a:moveTo>
                <a:lnTo>
                  <a:pt x="0" y="43586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8600" y="5391911"/>
            <a:ext cx="0" cy="399415"/>
          </a:xfrm>
          <a:custGeom>
            <a:avLst/>
            <a:gdLst/>
            <a:ahLst/>
            <a:cxnLst/>
            <a:rect l="l" t="t" r="r" b="b"/>
            <a:pathLst>
              <a:path h="399414">
                <a:moveTo>
                  <a:pt x="0" y="0"/>
                </a:moveTo>
                <a:lnTo>
                  <a:pt x="0" y="39928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48600" y="5391911"/>
            <a:ext cx="1026160" cy="0"/>
          </a:xfrm>
          <a:custGeom>
            <a:avLst/>
            <a:gdLst/>
            <a:ahLst/>
            <a:cxnLst/>
            <a:rect l="l" t="t" r="r" b="b"/>
            <a:pathLst>
              <a:path w="1026159">
                <a:moveTo>
                  <a:pt x="0" y="0"/>
                </a:moveTo>
                <a:lnTo>
                  <a:pt x="102565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74252" y="5391911"/>
            <a:ext cx="0" cy="399415"/>
          </a:xfrm>
          <a:custGeom>
            <a:avLst/>
            <a:gdLst/>
            <a:ahLst/>
            <a:cxnLst/>
            <a:rect l="l" t="t" r="r" b="b"/>
            <a:pathLst>
              <a:path h="399414">
                <a:moveTo>
                  <a:pt x="0" y="0"/>
                </a:moveTo>
                <a:lnTo>
                  <a:pt x="0" y="39928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6420" y="4992623"/>
            <a:ext cx="0" cy="363220"/>
          </a:xfrm>
          <a:custGeom>
            <a:avLst/>
            <a:gdLst/>
            <a:ahLst/>
            <a:cxnLst/>
            <a:rect l="l" t="t" r="r" b="b"/>
            <a:pathLst>
              <a:path h="363220">
                <a:moveTo>
                  <a:pt x="0" y="0"/>
                </a:moveTo>
                <a:lnTo>
                  <a:pt x="0" y="3627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6420" y="4992623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89">
                <a:moveTo>
                  <a:pt x="0" y="0"/>
                </a:moveTo>
                <a:lnTo>
                  <a:pt x="139293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29355" y="4992623"/>
            <a:ext cx="0" cy="798830"/>
          </a:xfrm>
          <a:custGeom>
            <a:avLst/>
            <a:gdLst/>
            <a:ahLst/>
            <a:cxnLst/>
            <a:rect l="l" t="t" r="r" b="b"/>
            <a:pathLst>
              <a:path h="798829">
                <a:moveTo>
                  <a:pt x="0" y="0"/>
                </a:moveTo>
                <a:lnTo>
                  <a:pt x="0" y="79857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49140" y="4992623"/>
            <a:ext cx="0" cy="363220"/>
          </a:xfrm>
          <a:custGeom>
            <a:avLst/>
            <a:gdLst/>
            <a:ahLst/>
            <a:cxnLst/>
            <a:rect l="l" t="t" r="r" b="b"/>
            <a:pathLst>
              <a:path h="363220">
                <a:moveTo>
                  <a:pt x="0" y="0"/>
                </a:moveTo>
                <a:lnTo>
                  <a:pt x="0" y="36271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22291" y="4992623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89">
                <a:moveTo>
                  <a:pt x="0" y="0"/>
                </a:moveTo>
                <a:lnTo>
                  <a:pt x="139293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15228" y="4992623"/>
            <a:ext cx="0" cy="798830"/>
          </a:xfrm>
          <a:custGeom>
            <a:avLst/>
            <a:gdLst/>
            <a:ahLst/>
            <a:cxnLst/>
            <a:rect l="l" t="t" r="r" b="b"/>
            <a:pathLst>
              <a:path h="798829">
                <a:moveTo>
                  <a:pt x="0" y="0"/>
                </a:moveTo>
                <a:lnTo>
                  <a:pt x="0" y="79857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49140" y="4992623"/>
            <a:ext cx="146685" cy="0"/>
          </a:xfrm>
          <a:custGeom>
            <a:avLst/>
            <a:gdLst/>
            <a:ahLst/>
            <a:cxnLst/>
            <a:rect l="l" t="t" r="r" b="b"/>
            <a:pathLst>
              <a:path w="146685">
                <a:moveTo>
                  <a:pt x="0" y="0"/>
                </a:moveTo>
                <a:lnTo>
                  <a:pt x="14630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82184" y="4593335"/>
            <a:ext cx="0" cy="399415"/>
          </a:xfrm>
          <a:custGeom>
            <a:avLst/>
            <a:gdLst/>
            <a:ahLst/>
            <a:cxnLst/>
            <a:rect l="l" t="t" r="r" b="b"/>
            <a:pathLst>
              <a:path h="399414">
                <a:moveTo>
                  <a:pt x="0" y="0"/>
                </a:moveTo>
                <a:lnTo>
                  <a:pt x="0" y="39928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94576" y="4593335"/>
            <a:ext cx="0" cy="1198245"/>
          </a:xfrm>
          <a:custGeom>
            <a:avLst/>
            <a:gdLst/>
            <a:ahLst/>
            <a:cxnLst/>
            <a:rect l="l" t="t" r="r" b="b"/>
            <a:pathLst>
              <a:path h="1198245">
                <a:moveTo>
                  <a:pt x="0" y="119786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82184" y="4593335"/>
            <a:ext cx="1612900" cy="0"/>
          </a:xfrm>
          <a:custGeom>
            <a:avLst/>
            <a:gdLst/>
            <a:ahLst/>
            <a:cxnLst/>
            <a:rect l="l" t="t" r="r" b="b"/>
            <a:pathLst>
              <a:path w="1612900">
                <a:moveTo>
                  <a:pt x="0" y="0"/>
                </a:moveTo>
                <a:lnTo>
                  <a:pt x="161239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88379" y="4194047"/>
            <a:ext cx="0" cy="399415"/>
          </a:xfrm>
          <a:custGeom>
            <a:avLst/>
            <a:gdLst/>
            <a:ahLst/>
            <a:cxnLst/>
            <a:rect l="l" t="t" r="r" b="b"/>
            <a:pathLst>
              <a:path h="399414">
                <a:moveTo>
                  <a:pt x="0" y="0"/>
                </a:moveTo>
                <a:lnTo>
                  <a:pt x="0" y="39928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60664" y="4158996"/>
            <a:ext cx="0" cy="1233170"/>
          </a:xfrm>
          <a:custGeom>
            <a:avLst/>
            <a:gdLst/>
            <a:ahLst/>
            <a:cxnLst/>
            <a:rect l="l" t="t" r="r" b="b"/>
            <a:pathLst>
              <a:path h="1233170">
                <a:moveTo>
                  <a:pt x="0" y="1232915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8379" y="4158996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2272284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8379" y="4158996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1082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88707" y="3723132"/>
            <a:ext cx="0" cy="436245"/>
          </a:xfrm>
          <a:custGeom>
            <a:avLst/>
            <a:gdLst/>
            <a:ahLst/>
            <a:cxnLst/>
            <a:rect l="l" t="t" r="r" b="b"/>
            <a:pathLst>
              <a:path h="436245">
                <a:moveTo>
                  <a:pt x="0" y="0"/>
                </a:moveTo>
                <a:lnTo>
                  <a:pt x="0" y="43586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42616" y="3723132"/>
            <a:ext cx="4546600" cy="0"/>
          </a:xfrm>
          <a:custGeom>
            <a:avLst/>
            <a:gdLst/>
            <a:ahLst/>
            <a:cxnLst/>
            <a:rect l="l" t="t" r="r" b="b"/>
            <a:pathLst>
              <a:path w="4546600">
                <a:moveTo>
                  <a:pt x="454609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96311" y="3723132"/>
            <a:ext cx="0" cy="1270000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1269492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96311" y="3723132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36576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41747" y="3505200"/>
            <a:ext cx="0" cy="218440"/>
          </a:xfrm>
          <a:custGeom>
            <a:avLst/>
            <a:gdLst/>
            <a:ahLst/>
            <a:cxnLst/>
            <a:rect l="l" t="t" r="r" b="b"/>
            <a:pathLst>
              <a:path h="218439">
                <a:moveTo>
                  <a:pt x="0" y="21793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5983" y="5355335"/>
            <a:ext cx="0" cy="436245"/>
          </a:xfrm>
          <a:custGeom>
            <a:avLst/>
            <a:gdLst/>
            <a:ahLst/>
            <a:cxnLst/>
            <a:rect l="l" t="t" r="r" b="b"/>
            <a:pathLst>
              <a:path h="436245">
                <a:moveTo>
                  <a:pt x="0" y="0"/>
                </a:moveTo>
                <a:lnTo>
                  <a:pt x="0" y="43586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27947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27947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0771" y="5791200"/>
            <a:ext cx="265430" cy="274320"/>
          </a:xfrm>
          <a:custGeom>
            <a:avLst/>
            <a:gdLst/>
            <a:ahLst/>
            <a:cxnLst/>
            <a:rect l="l" t="t" r="r" b="b"/>
            <a:pathLst>
              <a:path w="265429" h="274320">
                <a:moveTo>
                  <a:pt x="132587" y="0"/>
                </a:moveTo>
                <a:lnTo>
                  <a:pt x="90659" y="6992"/>
                </a:lnTo>
                <a:lnTo>
                  <a:pt x="54260" y="26462"/>
                </a:lnTo>
                <a:lnTo>
                  <a:pt x="25566" y="56153"/>
                </a:lnTo>
                <a:lnTo>
                  <a:pt x="6754" y="93805"/>
                </a:lnTo>
                <a:lnTo>
                  <a:pt x="0" y="137159"/>
                </a:lnTo>
                <a:lnTo>
                  <a:pt x="6754" y="180514"/>
                </a:lnTo>
                <a:lnTo>
                  <a:pt x="25566" y="218166"/>
                </a:lnTo>
                <a:lnTo>
                  <a:pt x="54260" y="247857"/>
                </a:lnTo>
                <a:lnTo>
                  <a:pt x="90659" y="267327"/>
                </a:lnTo>
                <a:lnTo>
                  <a:pt x="132587" y="274320"/>
                </a:lnTo>
                <a:lnTo>
                  <a:pt x="174516" y="267327"/>
                </a:lnTo>
                <a:lnTo>
                  <a:pt x="210915" y="247857"/>
                </a:lnTo>
                <a:lnTo>
                  <a:pt x="239609" y="218166"/>
                </a:lnTo>
                <a:lnTo>
                  <a:pt x="258421" y="180514"/>
                </a:lnTo>
                <a:lnTo>
                  <a:pt x="265175" y="137159"/>
                </a:lnTo>
                <a:lnTo>
                  <a:pt x="258421" y="93805"/>
                </a:lnTo>
                <a:lnTo>
                  <a:pt x="239609" y="56153"/>
                </a:lnTo>
                <a:lnTo>
                  <a:pt x="210915" y="26462"/>
                </a:lnTo>
                <a:lnTo>
                  <a:pt x="174516" y="6992"/>
                </a:lnTo>
                <a:lnTo>
                  <a:pt x="13258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00771" y="5791200"/>
            <a:ext cx="265430" cy="274320"/>
          </a:xfrm>
          <a:custGeom>
            <a:avLst/>
            <a:gdLst/>
            <a:ahLst/>
            <a:cxnLst/>
            <a:rect l="l" t="t" r="r" b="b"/>
            <a:pathLst>
              <a:path w="265429" h="274320">
                <a:moveTo>
                  <a:pt x="0" y="137159"/>
                </a:moveTo>
                <a:lnTo>
                  <a:pt x="6754" y="93805"/>
                </a:lnTo>
                <a:lnTo>
                  <a:pt x="25566" y="56153"/>
                </a:lnTo>
                <a:lnTo>
                  <a:pt x="54260" y="26462"/>
                </a:lnTo>
                <a:lnTo>
                  <a:pt x="90659" y="6992"/>
                </a:lnTo>
                <a:lnTo>
                  <a:pt x="132587" y="0"/>
                </a:lnTo>
                <a:lnTo>
                  <a:pt x="174516" y="6992"/>
                </a:lnTo>
                <a:lnTo>
                  <a:pt x="210915" y="26462"/>
                </a:lnTo>
                <a:lnTo>
                  <a:pt x="239609" y="56153"/>
                </a:lnTo>
                <a:lnTo>
                  <a:pt x="258421" y="93805"/>
                </a:lnTo>
                <a:lnTo>
                  <a:pt x="265175" y="137159"/>
                </a:lnTo>
                <a:lnTo>
                  <a:pt x="258421" y="180514"/>
                </a:lnTo>
                <a:lnTo>
                  <a:pt x="239609" y="218166"/>
                </a:lnTo>
                <a:lnTo>
                  <a:pt x="210915" y="247857"/>
                </a:lnTo>
                <a:lnTo>
                  <a:pt x="174516" y="267327"/>
                </a:lnTo>
                <a:lnTo>
                  <a:pt x="132587" y="274320"/>
                </a:lnTo>
                <a:lnTo>
                  <a:pt x="90659" y="267327"/>
                </a:lnTo>
                <a:lnTo>
                  <a:pt x="54260" y="247857"/>
                </a:lnTo>
                <a:lnTo>
                  <a:pt x="25566" y="218166"/>
                </a:lnTo>
                <a:lnTo>
                  <a:pt x="6754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48271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48271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68923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68923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1490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1490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240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240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83051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83051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29027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131826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6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2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29027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60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6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2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6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4968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131825" y="0"/>
                </a:moveTo>
                <a:lnTo>
                  <a:pt x="90172" y="6992"/>
                </a:lnTo>
                <a:lnTo>
                  <a:pt x="53986" y="26462"/>
                </a:lnTo>
                <a:lnTo>
                  <a:pt x="25444" y="56153"/>
                </a:lnTo>
                <a:lnTo>
                  <a:pt x="6723" y="93805"/>
                </a:lnTo>
                <a:lnTo>
                  <a:pt x="0" y="137159"/>
                </a:lnTo>
                <a:lnTo>
                  <a:pt x="6723" y="180514"/>
                </a:lnTo>
                <a:lnTo>
                  <a:pt x="25444" y="218166"/>
                </a:lnTo>
                <a:lnTo>
                  <a:pt x="53986" y="247857"/>
                </a:lnTo>
                <a:lnTo>
                  <a:pt x="90172" y="267327"/>
                </a:lnTo>
                <a:lnTo>
                  <a:pt x="131825" y="274320"/>
                </a:lnTo>
                <a:lnTo>
                  <a:pt x="173479" y="267327"/>
                </a:lnTo>
                <a:lnTo>
                  <a:pt x="209665" y="247857"/>
                </a:lnTo>
                <a:lnTo>
                  <a:pt x="238207" y="218166"/>
                </a:lnTo>
                <a:lnTo>
                  <a:pt x="256928" y="180514"/>
                </a:lnTo>
                <a:lnTo>
                  <a:pt x="263651" y="137159"/>
                </a:lnTo>
                <a:lnTo>
                  <a:pt x="256928" y="93805"/>
                </a:lnTo>
                <a:lnTo>
                  <a:pt x="238207" y="56153"/>
                </a:lnTo>
                <a:lnTo>
                  <a:pt x="209665" y="26462"/>
                </a:lnTo>
                <a:lnTo>
                  <a:pt x="173479" y="6992"/>
                </a:lnTo>
                <a:lnTo>
                  <a:pt x="1318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49680" y="5791200"/>
            <a:ext cx="264160" cy="274320"/>
          </a:xfrm>
          <a:custGeom>
            <a:avLst/>
            <a:gdLst/>
            <a:ahLst/>
            <a:cxnLst/>
            <a:rect l="l" t="t" r="r" b="b"/>
            <a:pathLst>
              <a:path w="264159" h="274320">
                <a:moveTo>
                  <a:pt x="0" y="137159"/>
                </a:moveTo>
                <a:lnTo>
                  <a:pt x="6723" y="93805"/>
                </a:lnTo>
                <a:lnTo>
                  <a:pt x="25444" y="56153"/>
                </a:lnTo>
                <a:lnTo>
                  <a:pt x="53986" y="26462"/>
                </a:lnTo>
                <a:lnTo>
                  <a:pt x="90172" y="6992"/>
                </a:lnTo>
                <a:lnTo>
                  <a:pt x="131825" y="0"/>
                </a:lnTo>
                <a:lnTo>
                  <a:pt x="173479" y="6992"/>
                </a:lnTo>
                <a:lnTo>
                  <a:pt x="209665" y="26462"/>
                </a:lnTo>
                <a:lnTo>
                  <a:pt x="238207" y="56153"/>
                </a:lnTo>
                <a:lnTo>
                  <a:pt x="256928" y="93805"/>
                </a:lnTo>
                <a:lnTo>
                  <a:pt x="263651" y="137159"/>
                </a:lnTo>
                <a:lnTo>
                  <a:pt x="256928" y="180514"/>
                </a:lnTo>
                <a:lnTo>
                  <a:pt x="238207" y="218166"/>
                </a:lnTo>
                <a:lnTo>
                  <a:pt x="209665" y="247857"/>
                </a:lnTo>
                <a:lnTo>
                  <a:pt x="173479" y="267327"/>
                </a:lnTo>
                <a:lnTo>
                  <a:pt x="131825" y="274320"/>
                </a:lnTo>
                <a:lnTo>
                  <a:pt x="90172" y="267327"/>
                </a:lnTo>
                <a:lnTo>
                  <a:pt x="53986" y="247857"/>
                </a:lnTo>
                <a:lnTo>
                  <a:pt x="25444" y="218166"/>
                </a:lnTo>
                <a:lnTo>
                  <a:pt x="672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8961" y="3963161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8961" y="4801361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91361" y="4039361"/>
            <a:ext cx="2514600" cy="2209800"/>
          </a:xfrm>
          <a:custGeom>
            <a:avLst/>
            <a:gdLst/>
            <a:ahLst/>
            <a:cxnLst/>
            <a:rect l="l" t="t" r="r" b="b"/>
            <a:pathLst>
              <a:path w="2514600" h="2209800">
                <a:moveTo>
                  <a:pt x="0" y="368300"/>
                </a:moveTo>
                <a:lnTo>
                  <a:pt x="2869" y="322091"/>
                </a:lnTo>
                <a:lnTo>
                  <a:pt x="11248" y="277599"/>
                </a:lnTo>
                <a:lnTo>
                  <a:pt x="24791" y="235166"/>
                </a:lnTo>
                <a:lnTo>
                  <a:pt x="43152" y="195139"/>
                </a:lnTo>
                <a:lnTo>
                  <a:pt x="65987" y="157861"/>
                </a:lnTo>
                <a:lnTo>
                  <a:pt x="92951" y="123678"/>
                </a:lnTo>
                <a:lnTo>
                  <a:pt x="123698" y="92934"/>
                </a:lnTo>
                <a:lnTo>
                  <a:pt x="157883" y="65974"/>
                </a:lnTo>
                <a:lnTo>
                  <a:pt x="195161" y="43142"/>
                </a:lnTo>
                <a:lnTo>
                  <a:pt x="235187" y="24784"/>
                </a:lnTo>
                <a:lnTo>
                  <a:pt x="277616" y="11245"/>
                </a:lnTo>
                <a:lnTo>
                  <a:pt x="322101" y="2868"/>
                </a:lnTo>
                <a:lnTo>
                  <a:pt x="368300" y="0"/>
                </a:lnTo>
                <a:lnTo>
                  <a:pt x="2146300" y="0"/>
                </a:lnTo>
                <a:lnTo>
                  <a:pt x="2192508" y="2868"/>
                </a:lnTo>
                <a:lnTo>
                  <a:pt x="2237000" y="11245"/>
                </a:lnTo>
                <a:lnTo>
                  <a:pt x="2279433" y="24784"/>
                </a:lnTo>
                <a:lnTo>
                  <a:pt x="2319460" y="43142"/>
                </a:lnTo>
                <a:lnTo>
                  <a:pt x="2356738" y="65974"/>
                </a:lnTo>
                <a:lnTo>
                  <a:pt x="2390921" y="92934"/>
                </a:lnTo>
                <a:lnTo>
                  <a:pt x="2421665" y="123678"/>
                </a:lnTo>
                <a:lnTo>
                  <a:pt x="2448625" y="157861"/>
                </a:lnTo>
                <a:lnTo>
                  <a:pt x="2471457" y="195139"/>
                </a:lnTo>
                <a:lnTo>
                  <a:pt x="2489815" y="235166"/>
                </a:lnTo>
                <a:lnTo>
                  <a:pt x="2503354" y="277599"/>
                </a:lnTo>
                <a:lnTo>
                  <a:pt x="2511731" y="322091"/>
                </a:lnTo>
                <a:lnTo>
                  <a:pt x="2514600" y="368300"/>
                </a:lnTo>
                <a:lnTo>
                  <a:pt x="2514600" y="1841487"/>
                </a:lnTo>
                <a:lnTo>
                  <a:pt x="2511731" y="1887688"/>
                </a:lnTo>
                <a:lnTo>
                  <a:pt x="2503354" y="1932176"/>
                </a:lnTo>
                <a:lnTo>
                  <a:pt x="2489815" y="1974606"/>
                </a:lnTo>
                <a:lnTo>
                  <a:pt x="2471457" y="2014634"/>
                </a:lnTo>
                <a:lnTo>
                  <a:pt x="2448625" y="2051913"/>
                </a:lnTo>
                <a:lnTo>
                  <a:pt x="2421665" y="2086099"/>
                </a:lnTo>
                <a:lnTo>
                  <a:pt x="2390921" y="2116847"/>
                </a:lnTo>
                <a:lnTo>
                  <a:pt x="2356738" y="2143811"/>
                </a:lnTo>
                <a:lnTo>
                  <a:pt x="2319460" y="2166646"/>
                </a:lnTo>
                <a:lnTo>
                  <a:pt x="2279433" y="2185008"/>
                </a:lnTo>
                <a:lnTo>
                  <a:pt x="2237000" y="2198551"/>
                </a:lnTo>
                <a:lnTo>
                  <a:pt x="2192508" y="2206930"/>
                </a:lnTo>
                <a:lnTo>
                  <a:pt x="2146300" y="2209800"/>
                </a:lnTo>
                <a:lnTo>
                  <a:pt x="368300" y="2209800"/>
                </a:lnTo>
                <a:lnTo>
                  <a:pt x="322101" y="2206930"/>
                </a:lnTo>
                <a:lnTo>
                  <a:pt x="277616" y="2198551"/>
                </a:lnTo>
                <a:lnTo>
                  <a:pt x="235187" y="2185008"/>
                </a:lnTo>
                <a:lnTo>
                  <a:pt x="195161" y="2166646"/>
                </a:lnTo>
                <a:lnTo>
                  <a:pt x="157883" y="2143811"/>
                </a:lnTo>
                <a:lnTo>
                  <a:pt x="123698" y="2116847"/>
                </a:lnTo>
                <a:lnTo>
                  <a:pt x="92951" y="2086099"/>
                </a:lnTo>
                <a:lnTo>
                  <a:pt x="65987" y="2051913"/>
                </a:lnTo>
                <a:lnTo>
                  <a:pt x="43152" y="2014634"/>
                </a:lnTo>
                <a:lnTo>
                  <a:pt x="24791" y="1974606"/>
                </a:lnTo>
                <a:lnTo>
                  <a:pt x="11248" y="1932176"/>
                </a:lnTo>
                <a:lnTo>
                  <a:pt x="2869" y="1887688"/>
                </a:lnTo>
                <a:lnTo>
                  <a:pt x="0" y="1841487"/>
                </a:lnTo>
                <a:lnTo>
                  <a:pt x="0" y="368300"/>
                </a:lnTo>
                <a:close/>
              </a:path>
            </a:pathLst>
          </a:custGeom>
          <a:ln w="47244">
            <a:solidFill>
              <a:srgbClr val="FF6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10761" y="4039361"/>
            <a:ext cx="5257800" cy="2209800"/>
          </a:xfrm>
          <a:custGeom>
            <a:avLst/>
            <a:gdLst/>
            <a:ahLst/>
            <a:cxnLst/>
            <a:rect l="l" t="t" r="r" b="b"/>
            <a:pathLst>
              <a:path w="5257800" h="2209800">
                <a:moveTo>
                  <a:pt x="0" y="368300"/>
                </a:moveTo>
                <a:lnTo>
                  <a:pt x="2868" y="322091"/>
                </a:lnTo>
                <a:lnTo>
                  <a:pt x="11245" y="277599"/>
                </a:lnTo>
                <a:lnTo>
                  <a:pt x="24784" y="235166"/>
                </a:lnTo>
                <a:lnTo>
                  <a:pt x="43142" y="195139"/>
                </a:lnTo>
                <a:lnTo>
                  <a:pt x="65974" y="157861"/>
                </a:lnTo>
                <a:lnTo>
                  <a:pt x="92934" y="123678"/>
                </a:lnTo>
                <a:lnTo>
                  <a:pt x="123678" y="92934"/>
                </a:lnTo>
                <a:lnTo>
                  <a:pt x="157861" y="65974"/>
                </a:lnTo>
                <a:lnTo>
                  <a:pt x="195139" y="43142"/>
                </a:lnTo>
                <a:lnTo>
                  <a:pt x="235166" y="24784"/>
                </a:lnTo>
                <a:lnTo>
                  <a:pt x="277599" y="11245"/>
                </a:lnTo>
                <a:lnTo>
                  <a:pt x="322091" y="2868"/>
                </a:lnTo>
                <a:lnTo>
                  <a:pt x="368300" y="0"/>
                </a:lnTo>
                <a:lnTo>
                  <a:pt x="4889499" y="0"/>
                </a:lnTo>
                <a:lnTo>
                  <a:pt x="4935708" y="2868"/>
                </a:lnTo>
                <a:lnTo>
                  <a:pt x="4980200" y="11245"/>
                </a:lnTo>
                <a:lnTo>
                  <a:pt x="5022633" y="24784"/>
                </a:lnTo>
                <a:lnTo>
                  <a:pt x="5062660" y="43142"/>
                </a:lnTo>
                <a:lnTo>
                  <a:pt x="5099938" y="65974"/>
                </a:lnTo>
                <a:lnTo>
                  <a:pt x="5134121" y="92934"/>
                </a:lnTo>
                <a:lnTo>
                  <a:pt x="5164865" y="123678"/>
                </a:lnTo>
                <a:lnTo>
                  <a:pt x="5191825" y="157861"/>
                </a:lnTo>
                <a:lnTo>
                  <a:pt x="5214657" y="195139"/>
                </a:lnTo>
                <a:lnTo>
                  <a:pt x="5233015" y="235166"/>
                </a:lnTo>
                <a:lnTo>
                  <a:pt x="5246554" y="277599"/>
                </a:lnTo>
                <a:lnTo>
                  <a:pt x="5254931" y="322091"/>
                </a:lnTo>
                <a:lnTo>
                  <a:pt x="5257799" y="368300"/>
                </a:lnTo>
                <a:lnTo>
                  <a:pt x="5257799" y="1841500"/>
                </a:lnTo>
                <a:lnTo>
                  <a:pt x="5254931" y="1887698"/>
                </a:lnTo>
                <a:lnTo>
                  <a:pt x="5246554" y="1932183"/>
                </a:lnTo>
                <a:lnTo>
                  <a:pt x="5233015" y="1974612"/>
                </a:lnTo>
                <a:lnTo>
                  <a:pt x="5214657" y="2014638"/>
                </a:lnTo>
                <a:lnTo>
                  <a:pt x="5191825" y="2051916"/>
                </a:lnTo>
                <a:lnTo>
                  <a:pt x="5164865" y="2086101"/>
                </a:lnTo>
                <a:lnTo>
                  <a:pt x="5134121" y="2116848"/>
                </a:lnTo>
                <a:lnTo>
                  <a:pt x="5099938" y="2143812"/>
                </a:lnTo>
                <a:lnTo>
                  <a:pt x="5062660" y="2166647"/>
                </a:lnTo>
                <a:lnTo>
                  <a:pt x="5022633" y="2185008"/>
                </a:lnTo>
                <a:lnTo>
                  <a:pt x="4980200" y="2198551"/>
                </a:lnTo>
                <a:lnTo>
                  <a:pt x="4935708" y="2206930"/>
                </a:lnTo>
                <a:lnTo>
                  <a:pt x="4889499" y="2209800"/>
                </a:lnTo>
                <a:lnTo>
                  <a:pt x="368300" y="2209800"/>
                </a:lnTo>
                <a:lnTo>
                  <a:pt x="322091" y="2206930"/>
                </a:lnTo>
                <a:lnTo>
                  <a:pt x="277599" y="2198551"/>
                </a:lnTo>
                <a:lnTo>
                  <a:pt x="235166" y="2185008"/>
                </a:lnTo>
                <a:lnTo>
                  <a:pt x="195139" y="2166647"/>
                </a:lnTo>
                <a:lnTo>
                  <a:pt x="157861" y="2143812"/>
                </a:lnTo>
                <a:lnTo>
                  <a:pt x="123678" y="2116848"/>
                </a:lnTo>
                <a:lnTo>
                  <a:pt x="92934" y="2086101"/>
                </a:lnTo>
                <a:lnTo>
                  <a:pt x="65974" y="2051916"/>
                </a:lnTo>
                <a:lnTo>
                  <a:pt x="43142" y="2014638"/>
                </a:lnTo>
                <a:lnTo>
                  <a:pt x="24784" y="1974612"/>
                </a:lnTo>
                <a:lnTo>
                  <a:pt x="11245" y="1932183"/>
                </a:lnTo>
                <a:lnTo>
                  <a:pt x="2868" y="1887698"/>
                </a:lnTo>
                <a:lnTo>
                  <a:pt x="0" y="1841500"/>
                </a:lnTo>
                <a:lnTo>
                  <a:pt x="0" y="368300"/>
                </a:lnTo>
                <a:close/>
              </a:path>
            </a:pathLst>
          </a:custGeom>
          <a:ln w="47244">
            <a:solidFill>
              <a:srgbClr val="FF6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1361" y="4877561"/>
            <a:ext cx="2514600" cy="1371600"/>
          </a:xfrm>
          <a:custGeom>
            <a:avLst/>
            <a:gdLst/>
            <a:ahLst/>
            <a:cxnLst/>
            <a:rect l="l" t="t" r="r" b="b"/>
            <a:pathLst>
              <a:path w="2514600" h="1371600">
                <a:moveTo>
                  <a:pt x="0" y="228600"/>
                </a:moveTo>
                <a:lnTo>
                  <a:pt x="4644" y="182533"/>
                </a:lnTo>
                <a:lnTo>
                  <a:pt x="17964" y="139624"/>
                </a:lnTo>
                <a:lnTo>
                  <a:pt x="39041" y="100793"/>
                </a:lnTo>
                <a:lnTo>
                  <a:pt x="66955" y="66960"/>
                </a:lnTo>
                <a:lnTo>
                  <a:pt x="100788" y="39045"/>
                </a:lnTo>
                <a:lnTo>
                  <a:pt x="139619" y="17966"/>
                </a:lnTo>
                <a:lnTo>
                  <a:pt x="182529" y="4644"/>
                </a:lnTo>
                <a:lnTo>
                  <a:pt x="228600" y="0"/>
                </a:lnTo>
                <a:lnTo>
                  <a:pt x="2286000" y="0"/>
                </a:lnTo>
                <a:lnTo>
                  <a:pt x="2332066" y="4644"/>
                </a:lnTo>
                <a:lnTo>
                  <a:pt x="2374975" y="17966"/>
                </a:lnTo>
                <a:lnTo>
                  <a:pt x="2413806" y="39045"/>
                </a:lnTo>
                <a:lnTo>
                  <a:pt x="2447639" y="66960"/>
                </a:lnTo>
                <a:lnTo>
                  <a:pt x="2475554" y="100793"/>
                </a:lnTo>
                <a:lnTo>
                  <a:pt x="2496633" y="139624"/>
                </a:lnTo>
                <a:lnTo>
                  <a:pt x="2509955" y="182533"/>
                </a:lnTo>
                <a:lnTo>
                  <a:pt x="2514600" y="228600"/>
                </a:lnTo>
                <a:lnTo>
                  <a:pt x="2514600" y="1143000"/>
                </a:lnTo>
                <a:lnTo>
                  <a:pt x="2509955" y="1189070"/>
                </a:lnTo>
                <a:lnTo>
                  <a:pt x="2496633" y="1231980"/>
                </a:lnTo>
                <a:lnTo>
                  <a:pt x="2475554" y="1270811"/>
                </a:lnTo>
                <a:lnTo>
                  <a:pt x="2447639" y="1304644"/>
                </a:lnTo>
                <a:lnTo>
                  <a:pt x="2413806" y="1332558"/>
                </a:lnTo>
                <a:lnTo>
                  <a:pt x="2374975" y="1353635"/>
                </a:lnTo>
                <a:lnTo>
                  <a:pt x="2332066" y="1366955"/>
                </a:lnTo>
                <a:lnTo>
                  <a:pt x="2286000" y="1371600"/>
                </a:lnTo>
                <a:lnTo>
                  <a:pt x="228600" y="1371600"/>
                </a:lnTo>
                <a:lnTo>
                  <a:pt x="182529" y="1366955"/>
                </a:lnTo>
                <a:lnTo>
                  <a:pt x="139619" y="1353635"/>
                </a:lnTo>
                <a:lnTo>
                  <a:pt x="100788" y="1332558"/>
                </a:lnTo>
                <a:lnTo>
                  <a:pt x="66955" y="1304644"/>
                </a:lnTo>
                <a:lnTo>
                  <a:pt x="39041" y="1270811"/>
                </a:lnTo>
                <a:lnTo>
                  <a:pt x="17964" y="1231980"/>
                </a:lnTo>
                <a:lnTo>
                  <a:pt x="4644" y="1189070"/>
                </a:lnTo>
                <a:lnTo>
                  <a:pt x="0" y="1143000"/>
                </a:lnTo>
                <a:lnTo>
                  <a:pt x="0" y="228600"/>
                </a:lnTo>
                <a:close/>
              </a:path>
            </a:pathLst>
          </a:custGeom>
          <a:ln w="47244">
            <a:solidFill>
              <a:srgbClr val="FF6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10761" y="4877561"/>
            <a:ext cx="2514600" cy="1371600"/>
          </a:xfrm>
          <a:custGeom>
            <a:avLst/>
            <a:gdLst/>
            <a:ahLst/>
            <a:cxnLst/>
            <a:rect l="l" t="t" r="r" b="b"/>
            <a:pathLst>
              <a:path w="2514600" h="13716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286000" y="0"/>
                </a:lnTo>
                <a:lnTo>
                  <a:pt x="2332066" y="4644"/>
                </a:lnTo>
                <a:lnTo>
                  <a:pt x="2374975" y="17966"/>
                </a:lnTo>
                <a:lnTo>
                  <a:pt x="2413806" y="39045"/>
                </a:lnTo>
                <a:lnTo>
                  <a:pt x="2447639" y="66960"/>
                </a:lnTo>
                <a:lnTo>
                  <a:pt x="2475554" y="100793"/>
                </a:lnTo>
                <a:lnTo>
                  <a:pt x="2496633" y="139624"/>
                </a:lnTo>
                <a:lnTo>
                  <a:pt x="2509955" y="182533"/>
                </a:lnTo>
                <a:lnTo>
                  <a:pt x="2514600" y="228600"/>
                </a:lnTo>
                <a:lnTo>
                  <a:pt x="2514600" y="1143000"/>
                </a:lnTo>
                <a:lnTo>
                  <a:pt x="2509955" y="1189070"/>
                </a:lnTo>
                <a:lnTo>
                  <a:pt x="2496633" y="1231980"/>
                </a:lnTo>
                <a:lnTo>
                  <a:pt x="2475554" y="1270811"/>
                </a:lnTo>
                <a:lnTo>
                  <a:pt x="2447639" y="1304644"/>
                </a:lnTo>
                <a:lnTo>
                  <a:pt x="2413806" y="1332558"/>
                </a:lnTo>
                <a:lnTo>
                  <a:pt x="2374975" y="1353635"/>
                </a:lnTo>
                <a:lnTo>
                  <a:pt x="2332066" y="1366955"/>
                </a:lnTo>
                <a:lnTo>
                  <a:pt x="2286000" y="1371600"/>
                </a:lnTo>
                <a:lnTo>
                  <a:pt x="228600" y="1371600"/>
                </a:lnTo>
                <a:lnTo>
                  <a:pt x="182533" y="1366955"/>
                </a:lnTo>
                <a:lnTo>
                  <a:pt x="139624" y="1353635"/>
                </a:lnTo>
                <a:lnTo>
                  <a:pt x="100793" y="1332558"/>
                </a:lnTo>
                <a:lnTo>
                  <a:pt x="66960" y="1304644"/>
                </a:lnTo>
                <a:lnTo>
                  <a:pt x="39045" y="1270811"/>
                </a:lnTo>
                <a:lnTo>
                  <a:pt x="17966" y="1231980"/>
                </a:lnTo>
                <a:lnTo>
                  <a:pt x="4644" y="1189070"/>
                </a:lnTo>
                <a:lnTo>
                  <a:pt x="0" y="1143000"/>
                </a:lnTo>
                <a:lnTo>
                  <a:pt x="0" y="228600"/>
                </a:lnTo>
                <a:close/>
              </a:path>
            </a:pathLst>
          </a:custGeom>
          <a:ln w="47244">
            <a:solidFill>
              <a:srgbClr val="FF6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77761" y="4877561"/>
            <a:ext cx="762000" cy="1371600"/>
          </a:xfrm>
          <a:custGeom>
            <a:avLst/>
            <a:gdLst/>
            <a:ahLst/>
            <a:cxnLst/>
            <a:rect l="l" t="t" r="r" b="b"/>
            <a:pathLst>
              <a:path w="762000" h="1371600">
                <a:moveTo>
                  <a:pt x="0" y="127000"/>
                </a:moveTo>
                <a:lnTo>
                  <a:pt x="9985" y="77581"/>
                </a:lnTo>
                <a:lnTo>
                  <a:pt x="37211" y="37210"/>
                </a:lnTo>
                <a:lnTo>
                  <a:pt x="77581" y="9985"/>
                </a:lnTo>
                <a:lnTo>
                  <a:pt x="126999" y="0"/>
                </a:lnTo>
                <a:lnTo>
                  <a:pt x="634999" y="0"/>
                </a:lnTo>
                <a:lnTo>
                  <a:pt x="684418" y="9985"/>
                </a:lnTo>
                <a:lnTo>
                  <a:pt x="724788" y="37211"/>
                </a:lnTo>
                <a:lnTo>
                  <a:pt x="752014" y="77581"/>
                </a:lnTo>
                <a:lnTo>
                  <a:pt x="761999" y="127000"/>
                </a:lnTo>
                <a:lnTo>
                  <a:pt x="761999" y="1244600"/>
                </a:lnTo>
                <a:lnTo>
                  <a:pt x="752014" y="1294034"/>
                </a:lnTo>
                <a:lnTo>
                  <a:pt x="724788" y="1334403"/>
                </a:lnTo>
                <a:lnTo>
                  <a:pt x="684418" y="1361619"/>
                </a:lnTo>
                <a:lnTo>
                  <a:pt x="634999" y="1371600"/>
                </a:lnTo>
                <a:lnTo>
                  <a:pt x="126999" y="1371600"/>
                </a:lnTo>
                <a:lnTo>
                  <a:pt x="77581" y="1361619"/>
                </a:lnTo>
                <a:lnTo>
                  <a:pt x="37210" y="1334403"/>
                </a:lnTo>
                <a:lnTo>
                  <a:pt x="9985" y="1294034"/>
                </a:lnTo>
                <a:lnTo>
                  <a:pt x="0" y="1244600"/>
                </a:lnTo>
                <a:lnTo>
                  <a:pt x="0" y="127000"/>
                </a:lnTo>
                <a:close/>
              </a:path>
            </a:pathLst>
          </a:custGeom>
          <a:ln w="47244">
            <a:solidFill>
              <a:srgbClr val="FF6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4561" y="4877561"/>
            <a:ext cx="1447800" cy="1371600"/>
          </a:xfrm>
          <a:custGeom>
            <a:avLst/>
            <a:gdLst/>
            <a:ahLst/>
            <a:cxnLst/>
            <a:rect l="l" t="t" r="r" b="b"/>
            <a:pathLst>
              <a:path w="1447800" h="13716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1219200" y="0"/>
                </a:lnTo>
                <a:lnTo>
                  <a:pt x="1265266" y="4644"/>
                </a:lnTo>
                <a:lnTo>
                  <a:pt x="1308175" y="17966"/>
                </a:lnTo>
                <a:lnTo>
                  <a:pt x="1347006" y="39045"/>
                </a:lnTo>
                <a:lnTo>
                  <a:pt x="1380839" y="66960"/>
                </a:lnTo>
                <a:lnTo>
                  <a:pt x="1408754" y="100793"/>
                </a:lnTo>
                <a:lnTo>
                  <a:pt x="1429833" y="139624"/>
                </a:lnTo>
                <a:lnTo>
                  <a:pt x="1443155" y="182533"/>
                </a:lnTo>
                <a:lnTo>
                  <a:pt x="1447800" y="228600"/>
                </a:lnTo>
                <a:lnTo>
                  <a:pt x="1447800" y="1143000"/>
                </a:lnTo>
                <a:lnTo>
                  <a:pt x="1443155" y="1189070"/>
                </a:lnTo>
                <a:lnTo>
                  <a:pt x="1429833" y="1231980"/>
                </a:lnTo>
                <a:lnTo>
                  <a:pt x="1408754" y="1270811"/>
                </a:lnTo>
                <a:lnTo>
                  <a:pt x="1380839" y="1304644"/>
                </a:lnTo>
                <a:lnTo>
                  <a:pt x="1347006" y="1332558"/>
                </a:lnTo>
                <a:lnTo>
                  <a:pt x="1308175" y="1353635"/>
                </a:lnTo>
                <a:lnTo>
                  <a:pt x="1265266" y="1366955"/>
                </a:lnTo>
                <a:lnTo>
                  <a:pt x="1219200" y="1371600"/>
                </a:lnTo>
                <a:lnTo>
                  <a:pt x="228600" y="1371600"/>
                </a:lnTo>
                <a:lnTo>
                  <a:pt x="182533" y="1366955"/>
                </a:lnTo>
                <a:lnTo>
                  <a:pt x="139624" y="1353635"/>
                </a:lnTo>
                <a:lnTo>
                  <a:pt x="100793" y="1332558"/>
                </a:lnTo>
                <a:lnTo>
                  <a:pt x="66960" y="1304644"/>
                </a:lnTo>
                <a:lnTo>
                  <a:pt x="39045" y="1270811"/>
                </a:lnTo>
                <a:lnTo>
                  <a:pt x="17966" y="1231980"/>
                </a:lnTo>
                <a:lnTo>
                  <a:pt x="4644" y="1189070"/>
                </a:lnTo>
                <a:lnTo>
                  <a:pt x="0" y="1143000"/>
                </a:lnTo>
                <a:lnTo>
                  <a:pt x="0" y="228600"/>
                </a:lnTo>
                <a:close/>
              </a:path>
            </a:pathLst>
          </a:custGeom>
          <a:ln w="47244">
            <a:solidFill>
              <a:srgbClr val="FF6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35940" y="1555445"/>
            <a:ext cx="7635240" cy="320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ahoma"/>
                <a:cs typeface="Tahoma"/>
              </a:rPr>
              <a:t>Can </a:t>
            </a:r>
            <a:r>
              <a:rPr sz="2800" spc="-10" dirty="0">
                <a:latin typeface="Tahoma"/>
                <a:cs typeface="Tahoma"/>
              </a:rPr>
              <a:t>generate </a:t>
            </a:r>
            <a:r>
              <a:rPr sz="2800" spc="-5" dirty="0">
                <a:latin typeface="Tahoma"/>
                <a:cs typeface="Tahoma"/>
              </a:rPr>
              <a:t>a partitional </a:t>
            </a:r>
            <a:r>
              <a:rPr sz="2800" spc="-10" dirty="0">
                <a:latin typeface="Tahoma"/>
                <a:cs typeface="Tahoma"/>
              </a:rPr>
              <a:t>clustering from  </a:t>
            </a:r>
            <a:r>
              <a:rPr sz="2800" spc="-5" dirty="0">
                <a:latin typeface="Tahoma"/>
                <a:cs typeface="Tahoma"/>
              </a:rPr>
              <a:t>a </a:t>
            </a:r>
            <a:r>
              <a:rPr sz="2800" spc="-10" dirty="0">
                <a:latin typeface="Tahoma"/>
                <a:cs typeface="Tahoma"/>
              </a:rPr>
              <a:t>hierarchical clustering </a:t>
            </a:r>
            <a:r>
              <a:rPr sz="2800" spc="-5" dirty="0">
                <a:latin typeface="Tahoma"/>
                <a:cs typeface="Tahoma"/>
              </a:rPr>
              <a:t>by </a:t>
            </a:r>
            <a:r>
              <a:rPr sz="2800" spc="-10" dirty="0">
                <a:latin typeface="Tahoma"/>
                <a:cs typeface="Tahoma"/>
              </a:rPr>
              <a:t>“cutting” </a:t>
            </a:r>
            <a:r>
              <a:rPr sz="2800" spc="-5" dirty="0">
                <a:latin typeface="Tahoma"/>
                <a:cs typeface="Tahoma"/>
              </a:rPr>
              <a:t>the  </a:t>
            </a:r>
            <a:r>
              <a:rPr sz="2800" spc="-10" dirty="0">
                <a:latin typeface="Tahoma"/>
                <a:cs typeface="Tahoma"/>
              </a:rPr>
              <a:t>tree </a:t>
            </a:r>
            <a:r>
              <a:rPr sz="2800" spc="-5" dirty="0">
                <a:latin typeface="Tahoma"/>
                <a:cs typeface="Tahoma"/>
              </a:rPr>
              <a:t>at some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level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 marR="589407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ahoma"/>
                <a:cs typeface="Tahoma"/>
              </a:rPr>
              <a:t>Cutting here  gives </a:t>
            </a:r>
            <a:r>
              <a:rPr sz="2000" dirty="0">
                <a:latin typeface="Tahoma"/>
                <a:cs typeface="Tahoma"/>
              </a:rPr>
              <a:t>2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clusters</a:t>
            </a:r>
            <a:endParaRPr sz="2000">
              <a:latin typeface="Tahoma"/>
              <a:cs typeface="Tahoma"/>
            </a:endParaRPr>
          </a:p>
          <a:p>
            <a:pPr marL="12700" marR="5894070">
              <a:lnSpc>
                <a:spcPct val="100000"/>
              </a:lnSpc>
              <a:spcBef>
                <a:spcPts val="1800"/>
              </a:spcBef>
            </a:pPr>
            <a:r>
              <a:rPr sz="2000" spc="-5" dirty="0">
                <a:latin typeface="Tahoma"/>
                <a:cs typeface="Tahoma"/>
              </a:rPr>
              <a:t>Cutting here  gives </a:t>
            </a:r>
            <a:r>
              <a:rPr sz="2000" dirty="0">
                <a:latin typeface="Tahoma"/>
                <a:cs typeface="Tahoma"/>
              </a:rPr>
              <a:t>4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clusters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52</a:t>
            </a:r>
          </a:p>
        </p:txBody>
      </p:sp>
      <p:pic>
        <p:nvPicPr>
          <p:cNvPr id="60" name="Audio 5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3"/>
    </mc:Choice>
    <mc:Fallback>
      <p:transition spd="slow" advTm="19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6247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Uses of 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27377"/>
            <a:ext cx="7832725" cy="35255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Visualization </a:t>
            </a:r>
            <a:r>
              <a:rPr sz="2800" spc="-5" dirty="0">
                <a:latin typeface="Tahoma"/>
                <a:cs typeface="Tahoma"/>
              </a:rPr>
              <a:t>of </a:t>
            </a:r>
            <a:r>
              <a:rPr sz="2800" spc="-10" dirty="0">
                <a:latin typeface="Tahoma"/>
                <a:cs typeface="Tahoma"/>
              </a:rPr>
              <a:t>the</a:t>
            </a:r>
            <a:r>
              <a:rPr sz="2800" spc="7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data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Data</a:t>
            </a:r>
            <a:r>
              <a:rPr sz="2800" spc="-5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compression</a:t>
            </a:r>
            <a:endParaRPr sz="28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Density estimation: what distribution generated  </a:t>
            </a:r>
            <a:r>
              <a:rPr sz="2800" spc="-10" dirty="0">
                <a:latin typeface="Tahoma"/>
                <a:cs typeface="Tahoma"/>
              </a:rPr>
              <a:t>the </a:t>
            </a:r>
            <a:r>
              <a:rPr sz="2800" spc="-5" dirty="0">
                <a:latin typeface="Tahoma"/>
                <a:cs typeface="Tahoma"/>
              </a:rPr>
              <a:t>data?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Preprocessing step for </a:t>
            </a:r>
            <a:r>
              <a:rPr sz="2800" spc="-10" dirty="0">
                <a:latin typeface="Tahoma"/>
                <a:cs typeface="Tahoma"/>
              </a:rPr>
              <a:t>supervised</a:t>
            </a:r>
            <a:r>
              <a:rPr sz="2800" spc="3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learning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Partition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data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Novelty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detection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36"/>
    </mc:Choice>
    <mc:Fallback>
      <p:transition spd="slow" advTm="119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866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k-Means</a:t>
            </a:r>
            <a:r>
              <a:rPr spc="-60" dirty="0"/>
              <a:t> </a:t>
            </a:r>
            <a:r>
              <a:rPr dirty="0"/>
              <a:t>Clustering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53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927398"/>
            <a:ext cx="7881620" cy="42570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A commonly-used </a:t>
            </a:r>
            <a:r>
              <a:rPr sz="2800" spc="-10" dirty="0">
                <a:latin typeface="Tahoma"/>
                <a:cs typeface="Tahoma"/>
              </a:rPr>
              <a:t>clustering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algorithm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Easy to</a:t>
            </a:r>
            <a:r>
              <a:rPr sz="2400" dirty="0">
                <a:latin typeface="Tahoma"/>
                <a:cs typeface="Tahoma"/>
              </a:rPr>
              <a:t> implement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Quick </a:t>
            </a:r>
            <a:r>
              <a:rPr sz="2400" spc="-5" dirty="0">
                <a:latin typeface="Tahoma"/>
                <a:cs typeface="Tahoma"/>
              </a:rPr>
              <a:t>to</a:t>
            </a:r>
            <a:r>
              <a:rPr sz="2400" spc="-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run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Assumes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Objects </a:t>
            </a:r>
            <a:r>
              <a:rPr sz="2400" dirty="0">
                <a:latin typeface="Tahoma"/>
                <a:cs typeface="Tahoma"/>
              </a:rPr>
              <a:t>are n-dimensional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vectors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Distance/similarity measure </a:t>
            </a:r>
            <a:r>
              <a:rPr sz="2400" dirty="0">
                <a:latin typeface="Tahoma"/>
                <a:cs typeface="Tahoma"/>
              </a:rPr>
              <a:t>between </a:t>
            </a:r>
            <a:r>
              <a:rPr sz="2400" spc="-5" dirty="0">
                <a:latin typeface="Tahoma"/>
                <a:cs typeface="Tahoma"/>
              </a:rPr>
              <a:t>these</a:t>
            </a:r>
            <a:r>
              <a:rPr sz="240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instances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Goal: </a:t>
            </a:r>
            <a:r>
              <a:rPr sz="2800" spc="-10" dirty="0">
                <a:latin typeface="Tahoma"/>
                <a:cs typeface="Tahoma"/>
              </a:rPr>
              <a:t>Partition the </a:t>
            </a:r>
            <a:r>
              <a:rPr sz="2800" spc="-5" dirty="0">
                <a:latin typeface="Tahoma"/>
                <a:cs typeface="Tahoma"/>
              </a:rPr>
              <a:t>data in K disjoint</a:t>
            </a:r>
            <a:r>
              <a:rPr sz="2800" spc="8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subsets</a:t>
            </a:r>
            <a:endParaRPr sz="2800">
              <a:latin typeface="Tahoma"/>
              <a:cs typeface="Tahoma"/>
            </a:endParaRPr>
          </a:p>
          <a:p>
            <a:pPr marL="355600" marR="528955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Ideally: Partition </a:t>
            </a:r>
            <a:r>
              <a:rPr sz="2800" spc="-5" dirty="0">
                <a:latin typeface="Tahoma"/>
                <a:cs typeface="Tahoma"/>
              </a:rPr>
              <a:t>reflects </a:t>
            </a:r>
            <a:r>
              <a:rPr sz="2800" spc="-10" dirty="0">
                <a:latin typeface="Tahoma"/>
                <a:cs typeface="Tahoma"/>
              </a:rPr>
              <a:t>the structure </a:t>
            </a:r>
            <a:r>
              <a:rPr sz="2800" spc="-5" dirty="0">
                <a:latin typeface="Tahoma"/>
                <a:cs typeface="Tahoma"/>
              </a:rPr>
              <a:t>of the  data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15"/>
    </mc:Choice>
    <mc:Fallback>
      <p:transition spd="slow" advTm="2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660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k-Means with</a:t>
            </a:r>
            <a:r>
              <a:rPr spc="-55" dirty="0"/>
              <a:t> </a:t>
            </a:r>
            <a:r>
              <a:rPr spc="-5" dirty="0"/>
              <a:t>k=2</a:t>
            </a:r>
          </a:p>
        </p:txBody>
      </p:sp>
      <p:sp>
        <p:nvSpPr>
          <p:cNvPr id="4" name="object 4"/>
          <p:cNvSpPr/>
          <p:nvPr/>
        </p:nvSpPr>
        <p:spPr>
          <a:xfrm>
            <a:off x="568451" y="2279142"/>
            <a:ext cx="86995" cy="4038600"/>
          </a:xfrm>
          <a:custGeom>
            <a:avLst/>
            <a:gdLst/>
            <a:ahLst/>
            <a:cxnLst/>
            <a:rect l="l" t="t" r="r" b="b"/>
            <a:pathLst>
              <a:path w="86995" h="4038600">
                <a:moveTo>
                  <a:pt x="57912" y="72390"/>
                </a:moveTo>
                <a:lnTo>
                  <a:pt x="28956" y="72390"/>
                </a:lnTo>
                <a:lnTo>
                  <a:pt x="28956" y="4038600"/>
                </a:lnTo>
                <a:lnTo>
                  <a:pt x="57912" y="4038600"/>
                </a:lnTo>
                <a:lnTo>
                  <a:pt x="57912" y="72390"/>
                </a:lnTo>
                <a:close/>
              </a:path>
              <a:path w="86995" h="4038600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4038600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362" y="6281928"/>
            <a:ext cx="7353300" cy="86995"/>
          </a:xfrm>
          <a:custGeom>
            <a:avLst/>
            <a:gdLst/>
            <a:ahLst/>
            <a:cxnLst/>
            <a:rect l="l" t="t" r="r" b="b"/>
            <a:pathLst>
              <a:path w="7353300" h="86995">
                <a:moveTo>
                  <a:pt x="7266432" y="0"/>
                </a:moveTo>
                <a:lnTo>
                  <a:pt x="7266432" y="86868"/>
                </a:lnTo>
                <a:lnTo>
                  <a:pt x="7324344" y="57912"/>
                </a:lnTo>
                <a:lnTo>
                  <a:pt x="7280909" y="57912"/>
                </a:lnTo>
                <a:lnTo>
                  <a:pt x="7280909" y="28956"/>
                </a:lnTo>
                <a:lnTo>
                  <a:pt x="7324344" y="28956"/>
                </a:lnTo>
                <a:lnTo>
                  <a:pt x="7266432" y="0"/>
                </a:lnTo>
                <a:close/>
              </a:path>
              <a:path w="7353300" h="86995">
                <a:moveTo>
                  <a:pt x="726643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266432" y="57912"/>
                </a:lnTo>
                <a:lnTo>
                  <a:pt x="7266432" y="28956"/>
                </a:lnTo>
                <a:close/>
              </a:path>
              <a:path w="7353300" h="86995">
                <a:moveTo>
                  <a:pt x="7324344" y="28956"/>
                </a:moveTo>
                <a:lnTo>
                  <a:pt x="7280909" y="28956"/>
                </a:lnTo>
                <a:lnTo>
                  <a:pt x="7280909" y="57912"/>
                </a:lnTo>
                <a:lnTo>
                  <a:pt x="7324344" y="57912"/>
                </a:lnTo>
                <a:lnTo>
                  <a:pt x="7353300" y="43434"/>
                </a:lnTo>
                <a:lnTo>
                  <a:pt x="732434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5524" y="3878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5524" y="3878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4123" y="4335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4123" y="4335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2723" y="40309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2723" y="40309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6924" y="4716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6924" y="4716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2723" y="5021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2723" y="5021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6923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5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7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06923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7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5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30723" y="3878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0723" y="3878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067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067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21123" y="4335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21123" y="4335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7723" y="4640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87723" y="4640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0724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02" y="2940"/>
                </a:lnTo>
                <a:lnTo>
                  <a:pt x="10934" y="10953"/>
                </a:lnTo>
                <a:lnTo>
                  <a:pt x="2933" y="22824"/>
                </a:lnTo>
                <a:lnTo>
                  <a:pt x="0" y="37337"/>
                </a:lnTo>
                <a:lnTo>
                  <a:pt x="2933" y="51851"/>
                </a:lnTo>
                <a:lnTo>
                  <a:pt x="10934" y="63722"/>
                </a:lnTo>
                <a:lnTo>
                  <a:pt x="22802" y="71735"/>
                </a:lnTo>
                <a:lnTo>
                  <a:pt x="37337" y="74675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7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0724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7"/>
                </a:moveTo>
                <a:lnTo>
                  <a:pt x="2933" y="22824"/>
                </a:lnTo>
                <a:lnTo>
                  <a:pt x="10934" y="10953"/>
                </a:lnTo>
                <a:lnTo>
                  <a:pt x="22802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7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5"/>
                </a:lnTo>
                <a:lnTo>
                  <a:pt x="22802" y="71735"/>
                </a:lnTo>
                <a:lnTo>
                  <a:pt x="10934" y="63722"/>
                </a:lnTo>
                <a:lnTo>
                  <a:pt x="2933" y="51851"/>
                </a:lnTo>
                <a:lnTo>
                  <a:pt x="0" y="373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401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01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21123" y="4335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21123" y="4335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401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401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7723" y="4640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7723" y="4640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067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067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06923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5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7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6923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7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5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7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0724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02" y="2940"/>
                </a:lnTo>
                <a:lnTo>
                  <a:pt x="10934" y="10953"/>
                </a:lnTo>
                <a:lnTo>
                  <a:pt x="2933" y="22824"/>
                </a:lnTo>
                <a:lnTo>
                  <a:pt x="0" y="37337"/>
                </a:lnTo>
                <a:lnTo>
                  <a:pt x="2933" y="51851"/>
                </a:lnTo>
                <a:lnTo>
                  <a:pt x="10934" y="63722"/>
                </a:lnTo>
                <a:lnTo>
                  <a:pt x="22802" y="71735"/>
                </a:lnTo>
                <a:lnTo>
                  <a:pt x="37337" y="74675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7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0724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7"/>
                </a:moveTo>
                <a:lnTo>
                  <a:pt x="2933" y="22824"/>
                </a:lnTo>
                <a:lnTo>
                  <a:pt x="10934" y="10953"/>
                </a:lnTo>
                <a:lnTo>
                  <a:pt x="22802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7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5"/>
                </a:lnTo>
                <a:lnTo>
                  <a:pt x="22802" y="71735"/>
                </a:lnTo>
                <a:lnTo>
                  <a:pt x="10934" y="63722"/>
                </a:lnTo>
                <a:lnTo>
                  <a:pt x="2933" y="51851"/>
                </a:lnTo>
                <a:lnTo>
                  <a:pt x="0" y="37337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5524" y="3878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25524" y="3878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82723" y="40309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2723" y="40309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54123" y="4335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54123" y="4335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30723" y="3878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30723" y="3878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82723" y="5021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82723" y="5021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96924" y="4716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96924" y="4716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401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401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06923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5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7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06923" y="3497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7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5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7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067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37337" y="0"/>
                </a:move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2940" y="51851"/>
                </a:lnTo>
                <a:lnTo>
                  <a:pt x="10953" y="63722"/>
                </a:lnTo>
                <a:lnTo>
                  <a:pt x="22824" y="71735"/>
                </a:lnTo>
                <a:lnTo>
                  <a:pt x="37337" y="74676"/>
                </a:lnTo>
                <a:lnTo>
                  <a:pt x="51851" y="71735"/>
                </a:lnTo>
                <a:lnTo>
                  <a:pt x="63722" y="63722"/>
                </a:lnTo>
                <a:lnTo>
                  <a:pt x="71735" y="51851"/>
                </a:lnTo>
                <a:lnTo>
                  <a:pt x="74675" y="37338"/>
                </a:lnTo>
                <a:lnTo>
                  <a:pt x="71735" y="22824"/>
                </a:lnTo>
                <a:lnTo>
                  <a:pt x="63722" y="10953"/>
                </a:lnTo>
                <a:lnTo>
                  <a:pt x="51851" y="2940"/>
                </a:lnTo>
                <a:lnTo>
                  <a:pt x="373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506723" y="3954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51851" y="2940"/>
                </a:lnTo>
                <a:lnTo>
                  <a:pt x="63722" y="10953"/>
                </a:lnTo>
                <a:lnTo>
                  <a:pt x="71735" y="22824"/>
                </a:lnTo>
                <a:lnTo>
                  <a:pt x="74675" y="37338"/>
                </a:lnTo>
                <a:lnTo>
                  <a:pt x="71735" y="51851"/>
                </a:lnTo>
                <a:lnTo>
                  <a:pt x="63722" y="63722"/>
                </a:lnTo>
                <a:lnTo>
                  <a:pt x="51851" y="71735"/>
                </a:lnTo>
                <a:lnTo>
                  <a:pt x="37337" y="74676"/>
                </a:lnTo>
                <a:lnTo>
                  <a:pt x="22824" y="71735"/>
                </a:lnTo>
                <a:lnTo>
                  <a:pt x="10953" y="63722"/>
                </a:lnTo>
                <a:lnTo>
                  <a:pt x="2940" y="51851"/>
                </a:lnTo>
                <a:lnTo>
                  <a:pt x="0" y="37338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289175" y="3835095"/>
            <a:ext cx="201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872219" y="6616625"/>
            <a:ext cx="19304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58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45228" y="3911295"/>
            <a:ext cx="480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333399"/>
                </a:solidFill>
                <a:latin typeface="Tahoma"/>
                <a:cs typeface="Tahoma"/>
              </a:rPr>
              <a:t>x</a:t>
            </a:r>
            <a:r>
              <a:rPr sz="2800" spc="-5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4200" spc="-7" baseline="-35714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4200" baseline="-35714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602994" y="3988053"/>
            <a:ext cx="201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28409" y="1991501"/>
            <a:ext cx="2575560" cy="3302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2400" spc="-5" dirty="0">
                <a:latin typeface="Tahoma"/>
                <a:cs typeface="Tahoma"/>
              </a:rPr>
              <a:t>Pick seeds  </a:t>
            </a:r>
            <a:r>
              <a:rPr sz="2400" spc="-15" dirty="0">
                <a:latin typeface="Tahoma"/>
                <a:cs typeface="Tahoma"/>
              </a:rPr>
              <a:t>Reassign </a:t>
            </a:r>
            <a:r>
              <a:rPr sz="2400" spc="-5" dirty="0">
                <a:latin typeface="Tahoma"/>
                <a:cs typeface="Tahoma"/>
              </a:rPr>
              <a:t>clusters  </a:t>
            </a:r>
            <a:r>
              <a:rPr sz="2400" dirty="0">
                <a:latin typeface="Tahoma"/>
                <a:cs typeface="Tahoma"/>
              </a:rPr>
              <a:t>Compute </a:t>
            </a:r>
            <a:r>
              <a:rPr sz="2400" spc="-5" dirty="0">
                <a:latin typeface="Tahoma"/>
                <a:cs typeface="Tahoma"/>
              </a:rPr>
              <a:t>centroids  </a:t>
            </a:r>
            <a:r>
              <a:rPr sz="2400" spc="-10" dirty="0">
                <a:latin typeface="Tahoma"/>
                <a:cs typeface="Tahoma"/>
              </a:rPr>
              <a:t>Reassign </a:t>
            </a:r>
            <a:r>
              <a:rPr sz="2400" spc="-5" dirty="0">
                <a:latin typeface="Tahoma"/>
                <a:cs typeface="Tahoma"/>
              </a:rPr>
              <a:t>clusters  </a:t>
            </a:r>
            <a:r>
              <a:rPr sz="2400" dirty="0">
                <a:latin typeface="Tahoma"/>
                <a:cs typeface="Tahoma"/>
              </a:rPr>
              <a:t>Compute </a:t>
            </a:r>
            <a:r>
              <a:rPr sz="2400" spc="-5" dirty="0">
                <a:latin typeface="Tahoma"/>
                <a:cs typeface="Tahoma"/>
              </a:rPr>
              <a:t>centroids  </a:t>
            </a:r>
            <a:r>
              <a:rPr sz="2400" spc="-10" dirty="0">
                <a:latin typeface="Tahoma"/>
                <a:cs typeface="Tahoma"/>
              </a:rPr>
              <a:t>Reassign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clusters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10" dirty="0">
                <a:solidFill>
                  <a:srgbClr val="FF0000"/>
                </a:solidFill>
                <a:latin typeface="Tahoma"/>
                <a:cs typeface="Tahoma"/>
              </a:rPr>
              <a:t>Converged!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5" name="Audio 6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661"/>
    </mc:Choice>
    <mc:Fallback>
      <p:transition spd="slow" advTm="14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8055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K-Means</a:t>
            </a:r>
            <a:r>
              <a:rPr spc="-3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72219" y="6616625"/>
            <a:ext cx="19304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78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927585"/>
            <a:ext cx="7064375" cy="47764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Strengths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30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600" spc="-5" dirty="0">
                <a:latin typeface="Tahoma"/>
                <a:cs typeface="Tahoma"/>
              </a:rPr>
              <a:t>Efficient:</a:t>
            </a:r>
            <a:r>
              <a:rPr sz="2600" spc="-2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O(Ikdn)</a:t>
            </a:r>
            <a:endParaRPr sz="26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600" spc="-5" dirty="0">
                <a:latin typeface="Tahoma"/>
                <a:cs typeface="Tahoma"/>
              </a:rPr>
              <a:t>Straightforward </a:t>
            </a:r>
            <a:r>
              <a:rPr sz="2600" dirty="0">
                <a:latin typeface="Tahoma"/>
                <a:cs typeface="Tahoma"/>
              </a:rPr>
              <a:t>to</a:t>
            </a:r>
            <a:r>
              <a:rPr sz="2600" spc="-4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implement</a:t>
            </a:r>
            <a:endParaRPr sz="2600">
              <a:latin typeface="Tahoma"/>
              <a:cs typeface="Tahoma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600" spc="-5" dirty="0">
                <a:latin typeface="Tahoma"/>
                <a:cs typeface="Tahoma"/>
              </a:rPr>
              <a:t>Finds </a:t>
            </a:r>
            <a:r>
              <a:rPr sz="2600" dirty="0">
                <a:latin typeface="Tahoma"/>
                <a:cs typeface="Tahoma"/>
              </a:rPr>
              <a:t>local optimum, </a:t>
            </a:r>
            <a:r>
              <a:rPr sz="2600" spc="-5" dirty="0">
                <a:latin typeface="Tahoma"/>
                <a:cs typeface="Tahoma"/>
              </a:rPr>
              <a:t>can </a:t>
            </a:r>
            <a:r>
              <a:rPr sz="2600" dirty="0">
                <a:latin typeface="Tahoma"/>
                <a:cs typeface="Tahoma"/>
              </a:rPr>
              <a:t>use </a:t>
            </a:r>
            <a:r>
              <a:rPr sz="2600" spc="-5" dirty="0">
                <a:latin typeface="Tahoma"/>
                <a:cs typeface="Tahoma"/>
              </a:rPr>
              <a:t>restarts </a:t>
            </a:r>
            <a:r>
              <a:rPr sz="2600" dirty="0">
                <a:latin typeface="Tahoma"/>
                <a:cs typeface="Tahoma"/>
              </a:rPr>
              <a:t>more  advanced </a:t>
            </a:r>
            <a:r>
              <a:rPr sz="2600" spc="-5" dirty="0">
                <a:latin typeface="Tahoma"/>
                <a:cs typeface="Tahoma"/>
              </a:rPr>
              <a:t>search to find </a:t>
            </a:r>
            <a:r>
              <a:rPr sz="2600" dirty="0">
                <a:latin typeface="Tahoma"/>
                <a:cs typeface="Tahoma"/>
              </a:rPr>
              <a:t>better</a:t>
            </a:r>
            <a:r>
              <a:rPr sz="2600" spc="-7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solution</a:t>
            </a:r>
            <a:endParaRPr sz="26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6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Weaknesses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3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600" dirty="0">
                <a:latin typeface="Tahoma"/>
                <a:cs typeface="Tahoma"/>
              </a:rPr>
              <a:t>Must be able </a:t>
            </a:r>
            <a:r>
              <a:rPr sz="2600" spc="-5" dirty="0">
                <a:latin typeface="Tahoma"/>
                <a:cs typeface="Tahoma"/>
              </a:rPr>
              <a:t>to </a:t>
            </a:r>
            <a:r>
              <a:rPr sz="2600" dirty="0">
                <a:latin typeface="Tahoma"/>
                <a:cs typeface="Tahoma"/>
              </a:rPr>
              <a:t>define</a:t>
            </a:r>
            <a:r>
              <a:rPr sz="2600" spc="-4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mean</a:t>
            </a:r>
            <a:endParaRPr sz="26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600" spc="-5" dirty="0">
                <a:latin typeface="Tahoma"/>
                <a:cs typeface="Tahoma"/>
              </a:rPr>
              <a:t>Need to </a:t>
            </a:r>
            <a:r>
              <a:rPr sz="2600" dirty="0">
                <a:latin typeface="Tahoma"/>
                <a:cs typeface="Tahoma"/>
              </a:rPr>
              <a:t>provide</a:t>
            </a:r>
            <a:r>
              <a:rPr sz="2600" spc="-2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k</a:t>
            </a:r>
            <a:endParaRPr sz="26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600" spc="-5" dirty="0">
                <a:latin typeface="Tahoma"/>
                <a:cs typeface="Tahoma"/>
              </a:rPr>
              <a:t>Susceptible to </a:t>
            </a:r>
            <a:r>
              <a:rPr sz="2600" dirty="0">
                <a:latin typeface="Tahoma"/>
                <a:cs typeface="Tahoma"/>
              </a:rPr>
              <a:t>noise and</a:t>
            </a:r>
            <a:r>
              <a:rPr sz="2600" spc="-3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outliers</a:t>
            </a:r>
            <a:endParaRPr sz="26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lr>
                <a:srgbClr val="FF0000"/>
              </a:buClr>
              <a:buSzPct val="5384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600" dirty="0">
                <a:latin typeface="Tahoma"/>
                <a:cs typeface="Tahoma"/>
              </a:rPr>
              <a:t>Cannot </a:t>
            </a:r>
            <a:r>
              <a:rPr sz="2600" spc="-5" dirty="0">
                <a:latin typeface="Tahoma"/>
                <a:cs typeface="Tahoma"/>
              </a:rPr>
              <a:t>represent non-convex</a:t>
            </a:r>
            <a:r>
              <a:rPr sz="2600" spc="-45" dirty="0">
                <a:latin typeface="Tahoma"/>
                <a:cs typeface="Tahoma"/>
              </a:rPr>
              <a:t> </a:t>
            </a:r>
            <a:r>
              <a:rPr sz="2600" spc="-5" dirty="0">
                <a:latin typeface="Tahoma"/>
                <a:cs typeface="Tahoma"/>
              </a:rPr>
              <a:t>clusters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96"/>
    </mc:Choice>
    <mc:Fallback>
      <p:transition spd="slow" advTm="100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72219" y="6616625"/>
            <a:ext cx="19304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78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927585"/>
            <a:ext cx="706437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en-US" sz="2800" spc="-5" dirty="0" smtClean="0">
                <a:latin typeface="Tahoma"/>
                <a:cs typeface="Tahoma"/>
              </a:rPr>
              <a:t>Any questions?</a:t>
            </a:r>
            <a:endParaRPr sz="2600" dirty="0">
              <a:latin typeface="Tahoma"/>
              <a:cs typeface="Tahom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87"/>
    </mc:Choice>
    <mc:Fallback>
      <p:transition spd="slow" advTm="5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693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 </a:t>
            </a:r>
            <a:r>
              <a:rPr spc="-5" dirty="0"/>
              <a:t>Learning:</a:t>
            </a:r>
            <a:r>
              <a:rPr spc="-35" dirty="0"/>
              <a:t> </a:t>
            </a:r>
            <a:r>
              <a:rPr dirty="0"/>
              <a:t>Clustering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27377"/>
            <a:ext cx="7399020" cy="45986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In many problems there are no </a:t>
            </a:r>
            <a:r>
              <a:rPr sz="2800" dirty="0">
                <a:latin typeface="Tahoma"/>
                <a:cs typeface="Tahoma"/>
              </a:rPr>
              <a:t>class</a:t>
            </a:r>
            <a:r>
              <a:rPr sz="2800" spc="5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labels</a:t>
            </a:r>
            <a:endParaRPr sz="2800">
              <a:latin typeface="Tahoma"/>
              <a:cs typeface="Tahoma"/>
            </a:endParaRPr>
          </a:p>
          <a:p>
            <a:pPr marL="355600" marR="785495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Humans: How </a:t>
            </a:r>
            <a:r>
              <a:rPr sz="2800" spc="-5" dirty="0">
                <a:latin typeface="Tahoma"/>
                <a:cs typeface="Tahoma"/>
              </a:rPr>
              <a:t>do we form categories of  objects?</a:t>
            </a:r>
            <a:endParaRPr sz="2800">
              <a:latin typeface="Tahoma"/>
              <a:cs typeface="Tahoma"/>
            </a:endParaRPr>
          </a:p>
          <a:p>
            <a:pPr marL="355600" marR="1244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10" dirty="0">
                <a:latin typeface="Tahoma"/>
                <a:cs typeface="Tahoma"/>
              </a:rPr>
              <a:t>Humans </a:t>
            </a:r>
            <a:r>
              <a:rPr sz="2800" spc="-5" dirty="0">
                <a:latin typeface="Tahoma"/>
                <a:cs typeface="Tahoma"/>
              </a:rPr>
              <a:t>are </a:t>
            </a:r>
            <a:r>
              <a:rPr sz="2800" dirty="0">
                <a:latin typeface="Tahoma"/>
                <a:cs typeface="Tahoma"/>
              </a:rPr>
              <a:t>good </a:t>
            </a:r>
            <a:r>
              <a:rPr sz="2800" spc="-5" dirty="0">
                <a:latin typeface="Tahoma"/>
                <a:cs typeface="Tahoma"/>
              </a:rPr>
              <a:t>at </a:t>
            </a:r>
            <a:r>
              <a:rPr sz="2800" spc="-10" dirty="0">
                <a:latin typeface="Tahoma"/>
                <a:cs typeface="Tahoma"/>
              </a:rPr>
              <a:t>creating  </a:t>
            </a:r>
            <a:r>
              <a:rPr sz="2800" spc="-5" dirty="0">
                <a:latin typeface="Tahoma"/>
                <a:cs typeface="Tahoma"/>
              </a:rPr>
              <a:t>groups/categories/clusters </a:t>
            </a:r>
            <a:r>
              <a:rPr sz="2800" spc="-10" dirty="0">
                <a:latin typeface="Tahoma"/>
                <a:cs typeface="Tahoma"/>
              </a:rPr>
              <a:t>from</a:t>
            </a:r>
            <a:r>
              <a:rPr sz="2800" spc="6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data</a:t>
            </a:r>
            <a:endParaRPr sz="28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Image analysis </a:t>
            </a:r>
            <a:r>
              <a:rPr sz="2800" spc="-10" dirty="0">
                <a:latin typeface="Tahoma"/>
                <a:cs typeface="Tahoma"/>
              </a:rPr>
              <a:t>finding </a:t>
            </a:r>
            <a:r>
              <a:rPr sz="2800" spc="-5" dirty="0">
                <a:latin typeface="Tahoma"/>
                <a:cs typeface="Tahoma"/>
              </a:rPr>
              <a:t>groups in data is </a:t>
            </a:r>
            <a:r>
              <a:rPr sz="2800" spc="-10" dirty="0">
                <a:latin typeface="Tahoma"/>
                <a:cs typeface="Tahoma"/>
              </a:rPr>
              <a:t>very  </a:t>
            </a:r>
            <a:r>
              <a:rPr sz="2800" spc="-5" dirty="0">
                <a:latin typeface="Tahoma"/>
                <a:cs typeface="Tahoma"/>
              </a:rPr>
              <a:t>useful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e.g., can find pixels with similar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intensities</a:t>
            </a:r>
            <a:endParaRPr sz="2400">
              <a:latin typeface="Tahoma"/>
              <a:cs typeface="Tahoma"/>
            </a:endParaRPr>
          </a:p>
          <a:p>
            <a:pPr marL="756285" marR="675640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e.g., can find </a:t>
            </a:r>
            <a:r>
              <a:rPr sz="2400" dirty="0">
                <a:latin typeface="Tahoma"/>
                <a:cs typeface="Tahoma"/>
              </a:rPr>
              <a:t>images </a:t>
            </a:r>
            <a:r>
              <a:rPr sz="2400" spc="-5" dirty="0">
                <a:latin typeface="Tahoma"/>
                <a:cs typeface="Tahoma"/>
              </a:rPr>
              <a:t>that are similar </a:t>
            </a:r>
            <a:r>
              <a:rPr sz="2400" dirty="0">
                <a:latin typeface="Tahoma"/>
                <a:cs typeface="Tahoma"/>
              </a:rPr>
              <a:t>-&gt; </a:t>
            </a:r>
            <a:r>
              <a:rPr sz="2400" spc="-5" dirty="0">
                <a:latin typeface="Tahoma"/>
                <a:cs typeface="Tahoma"/>
              </a:rPr>
              <a:t>can  </a:t>
            </a:r>
            <a:r>
              <a:rPr sz="2400" dirty="0">
                <a:latin typeface="Tahoma"/>
                <a:cs typeface="Tahoma"/>
              </a:rPr>
              <a:t>automatically </a:t>
            </a:r>
            <a:r>
              <a:rPr sz="2400" spc="-5" dirty="0">
                <a:latin typeface="Tahoma"/>
                <a:cs typeface="Tahoma"/>
              </a:rPr>
              <a:t>find classes/clusters </a:t>
            </a:r>
            <a:r>
              <a:rPr sz="2400" dirty="0">
                <a:latin typeface="Tahoma"/>
                <a:cs typeface="Tahoma"/>
              </a:rPr>
              <a:t>of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images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93"/>
    </mc:Choice>
    <mc:Fallback>
      <p:transition spd="slow" advTm="158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369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is</a:t>
            </a:r>
            <a:r>
              <a:rPr spc="-90" dirty="0"/>
              <a:t> </a:t>
            </a:r>
            <a:r>
              <a:rPr dirty="0"/>
              <a:t>Clustering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27398"/>
            <a:ext cx="7705090" cy="45624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Cluster: a collection of data</a:t>
            </a:r>
            <a:r>
              <a:rPr sz="2800" spc="5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objects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Similar to </a:t>
            </a:r>
            <a:r>
              <a:rPr sz="2400" dirty="0">
                <a:latin typeface="Tahoma"/>
                <a:cs typeface="Tahoma"/>
              </a:rPr>
              <a:t>one </a:t>
            </a:r>
            <a:r>
              <a:rPr sz="2400" spc="-5" dirty="0">
                <a:latin typeface="Tahoma"/>
                <a:cs typeface="Tahoma"/>
              </a:rPr>
              <a:t>another within the same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Dissimilar to the objects </a:t>
            </a:r>
            <a:r>
              <a:rPr sz="2400" dirty="0">
                <a:latin typeface="Tahoma"/>
                <a:cs typeface="Tahoma"/>
              </a:rPr>
              <a:t>in other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clusters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Cluster </a:t>
            </a:r>
            <a:r>
              <a:rPr sz="2800" spc="-10" dirty="0">
                <a:latin typeface="Tahoma"/>
                <a:cs typeface="Tahoma"/>
              </a:rPr>
              <a:t>analysis: </a:t>
            </a:r>
            <a:r>
              <a:rPr sz="2800" spc="-5" dirty="0">
                <a:latin typeface="Tahoma"/>
                <a:cs typeface="Tahoma"/>
              </a:rPr>
              <a:t>Grouping objects into</a:t>
            </a:r>
            <a:r>
              <a:rPr sz="2800" spc="13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clusters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Clustering is </a:t>
            </a:r>
            <a:r>
              <a:rPr sz="2800" spc="-5" dirty="0">
                <a:solidFill>
                  <a:srgbClr val="FF0000"/>
                </a:solidFill>
                <a:latin typeface="Tahoma"/>
                <a:cs typeface="Tahoma"/>
              </a:rPr>
              <a:t>unsupervised</a:t>
            </a:r>
            <a:r>
              <a:rPr sz="2800" spc="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ahoma"/>
                <a:cs typeface="Tahoma"/>
              </a:rPr>
              <a:t>classification</a:t>
            </a:r>
            <a:endParaRPr sz="28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Clusterings are usually not right or</a:t>
            </a:r>
            <a:r>
              <a:rPr sz="2800" spc="8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wrong</a:t>
            </a:r>
            <a:endParaRPr sz="2800">
              <a:latin typeface="Tahoma"/>
              <a:cs typeface="Tahoma"/>
            </a:endParaRPr>
          </a:p>
          <a:p>
            <a:pPr marL="756285" marR="627380" lvl="1" indent="-287020">
              <a:lnSpc>
                <a:spcPct val="100000"/>
              </a:lnSpc>
              <a:spcBef>
                <a:spcPts val="58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Different clusterings can reveal different </a:t>
            </a:r>
            <a:r>
              <a:rPr sz="2400" dirty="0">
                <a:latin typeface="Tahoma"/>
                <a:cs typeface="Tahoma"/>
              </a:rPr>
              <a:t>things  about </a:t>
            </a:r>
            <a:r>
              <a:rPr sz="2400" spc="-5" dirty="0">
                <a:latin typeface="Tahoma"/>
                <a:cs typeface="Tahoma"/>
              </a:rPr>
              <a:t>the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data</a:t>
            </a:r>
            <a:endParaRPr sz="2400">
              <a:latin typeface="Tahoma"/>
              <a:cs typeface="Tahoma"/>
            </a:endParaRPr>
          </a:p>
          <a:p>
            <a:pPr marL="756285" marR="95250" lvl="1" indent="-287020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More </a:t>
            </a:r>
            <a:r>
              <a:rPr sz="2400" spc="-5" dirty="0">
                <a:latin typeface="Tahoma"/>
                <a:cs typeface="Tahoma"/>
              </a:rPr>
              <a:t>direct </a:t>
            </a:r>
            <a:r>
              <a:rPr sz="2400" dirty="0">
                <a:latin typeface="Tahoma"/>
                <a:cs typeface="Tahoma"/>
              </a:rPr>
              <a:t>measure of goodness if it is a </a:t>
            </a:r>
            <a:r>
              <a:rPr sz="2400" spc="-5" dirty="0">
                <a:latin typeface="Tahoma"/>
                <a:cs typeface="Tahoma"/>
              </a:rPr>
              <a:t>first </a:t>
            </a:r>
            <a:r>
              <a:rPr sz="2400" spc="-10" dirty="0">
                <a:latin typeface="Tahoma"/>
                <a:cs typeface="Tahoma"/>
              </a:rPr>
              <a:t>step  </a:t>
            </a:r>
            <a:r>
              <a:rPr sz="2400" spc="-5" dirty="0">
                <a:latin typeface="Tahoma"/>
                <a:cs typeface="Tahoma"/>
              </a:rPr>
              <a:t>towards supervised </a:t>
            </a:r>
            <a:r>
              <a:rPr sz="2400" dirty="0">
                <a:latin typeface="Tahoma"/>
                <a:cs typeface="Tahoma"/>
              </a:rPr>
              <a:t>learning, or data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compression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531"/>
    </mc:Choice>
    <mc:Fallback>
      <p:transition spd="slow" advTm="190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4671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</a:t>
            </a:r>
            <a:r>
              <a:rPr dirty="0"/>
              <a:t>is Clustering</a:t>
            </a:r>
            <a:r>
              <a:rPr spc="-70" dirty="0"/>
              <a:t> </a:t>
            </a:r>
            <a:r>
              <a:rPr dirty="0"/>
              <a:t>Used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927398"/>
            <a:ext cx="7581900" cy="30988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SzPct val="58928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800" spc="-5" dirty="0">
                <a:latin typeface="Tahoma"/>
                <a:cs typeface="Tahoma"/>
              </a:rPr>
              <a:t>Clustering is grouping </a:t>
            </a:r>
            <a:r>
              <a:rPr sz="2800" spc="-10" dirty="0">
                <a:latin typeface="Tahoma"/>
                <a:cs typeface="Tahoma"/>
              </a:rPr>
              <a:t>similar </a:t>
            </a:r>
            <a:r>
              <a:rPr sz="2800" spc="-5" dirty="0">
                <a:latin typeface="Tahoma"/>
                <a:cs typeface="Tahoma"/>
              </a:rPr>
              <a:t>objects</a:t>
            </a:r>
            <a:r>
              <a:rPr sz="2800" spc="9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together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establish prototypes </a:t>
            </a:r>
            <a:r>
              <a:rPr sz="2400" dirty="0">
                <a:latin typeface="Tahoma"/>
                <a:cs typeface="Tahoma"/>
              </a:rPr>
              <a:t>or detect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outliers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simplify </a:t>
            </a:r>
            <a:r>
              <a:rPr sz="2400" dirty="0">
                <a:latin typeface="Tahoma"/>
                <a:cs typeface="Tahoma"/>
              </a:rPr>
              <a:t>data </a:t>
            </a:r>
            <a:r>
              <a:rPr sz="2400" spc="-5" dirty="0">
                <a:latin typeface="Tahoma"/>
                <a:cs typeface="Tahoma"/>
              </a:rPr>
              <a:t>for further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analysis/learning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visualize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data</a:t>
            </a:r>
            <a:endParaRPr sz="2400">
              <a:latin typeface="Tahoma"/>
              <a:cs typeface="Tahoma"/>
            </a:endParaRPr>
          </a:p>
          <a:p>
            <a:pPr marL="756285" marR="819785" lvl="1" indent="-287020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As a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stand-alone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tool </a:t>
            </a:r>
            <a:r>
              <a:rPr sz="2400" spc="-5" dirty="0">
                <a:latin typeface="Tahoma"/>
                <a:cs typeface="Tahoma"/>
              </a:rPr>
              <a:t>to </a:t>
            </a:r>
            <a:r>
              <a:rPr sz="2400" dirty="0">
                <a:latin typeface="Tahoma"/>
                <a:cs typeface="Tahoma"/>
              </a:rPr>
              <a:t>get insight into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data  </a:t>
            </a:r>
            <a:r>
              <a:rPr sz="2400" spc="-5" dirty="0">
                <a:latin typeface="Tahoma"/>
                <a:cs typeface="Tahoma"/>
              </a:rPr>
              <a:t>distribution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As a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preprocessing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step </a:t>
            </a:r>
            <a:r>
              <a:rPr sz="2400" spc="-5" dirty="0">
                <a:latin typeface="Tahoma"/>
                <a:cs typeface="Tahoma"/>
              </a:rPr>
              <a:t>for </a:t>
            </a:r>
            <a:r>
              <a:rPr sz="2400" dirty="0">
                <a:latin typeface="Tahoma"/>
                <a:cs typeface="Tahoma"/>
              </a:rPr>
              <a:t>other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algorithms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425"/>
    </mc:Choice>
    <mc:Fallback>
      <p:transition spd="slow" advTm="140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4634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 </a:t>
            </a:r>
            <a:r>
              <a:rPr dirty="0"/>
              <a:t>Two</a:t>
            </a:r>
            <a:r>
              <a:rPr spc="-50" dirty="0"/>
              <a:t> </a:t>
            </a:r>
            <a:r>
              <a:rPr spc="-5" dirty="0"/>
              <a:t>Clusters</a:t>
            </a:r>
          </a:p>
        </p:txBody>
      </p:sp>
      <p:sp>
        <p:nvSpPr>
          <p:cNvPr id="4" name="object 4"/>
          <p:cNvSpPr/>
          <p:nvPr/>
        </p:nvSpPr>
        <p:spPr>
          <a:xfrm>
            <a:off x="2171700" y="2566416"/>
            <a:ext cx="76200" cy="3124200"/>
          </a:xfrm>
          <a:custGeom>
            <a:avLst/>
            <a:gdLst/>
            <a:ahLst/>
            <a:cxnLst/>
            <a:rect l="l" t="t" r="r" b="b"/>
            <a:pathLst>
              <a:path w="76200" h="3124200">
                <a:moveTo>
                  <a:pt x="44450" y="63500"/>
                </a:moveTo>
                <a:lnTo>
                  <a:pt x="31750" y="63500"/>
                </a:lnTo>
                <a:lnTo>
                  <a:pt x="31750" y="3124200"/>
                </a:lnTo>
                <a:lnTo>
                  <a:pt x="44450" y="3124200"/>
                </a:lnTo>
                <a:lnTo>
                  <a:pt x="44450" y="63500"/>
                </a:lnTo>
                <a:close/>
              </a:path>
              <a:path w="76200" h="31242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1242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5652515"/>
            <a:ext cx="5029200" cy="76200"/>
          </a:xfrm>
          <a:custGeom>
            <a:avLst/>
            <a:gdLst/>
            <a:ahLst/>
            <a:cxnLst/>
            <a:rect l="l" t="t" r="r" b="b"/>
            <a:pathLst>
              <a:path w="5029200" h="76200">
                <a:moveTo>
                  <a:pt x="4953000" y="0"/>
                </a:moveTo>
                <a:lnTo>
                  <a:pt x="4953000" y="76200"/>
                </a:lnTo>
                <a:lnTo>
                  <a:pt x="5016500" y="44450"/>
                </a:lnTo>
                <a:lnTo>
                  <a:pt x="4965700" y="44450"/>
                </a:lnTo>
                <a:lnTo>
                  <a:pt x="4965700" y="31750"/>
                </a:lnTo>
                <a:lnTo>
                  <a:pt x="5016500" y="31750"/>
                </a:lnTo>
                <a:lnTo>
                  <a:pt x="4953000" y="0"/>
                </a:lnTo>
                <a:close/>
              </a:path>
              <a:path w="5029200" h="76200">
                <a:moveTo>
                  <a:pt x="4953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953000" y="44450"/>
                </a:lnTo>
                <a:lnTo>
                  <a:pt x="4953000" y="31750"/>
                </a:lnTo>
                <a:close/>
              </a:path>
              <a:path w="5029200" h="76200">
                <a:moveTo>
                  <a:pt x="5016500" y="31750"/>
                </a:moveTo>
                <a:lnTo>
                  <a:pt x="4965700" y="31750"/>
                </a:lnTo>
                <a:lnTo>
                  <a:pt x="4965700" y="44450"/>
                </a:lnTo>
                <a:lnTo>
                  <a:pt x="5016500" y="44450"/>
                </a:lnTo>
                <a:lnTo>
                  <a:pt x="5029200" y="38100"/>
                </a:lnTo>
                <a:lnTo>
                  <a:pt x="5016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0400" y="36332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59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19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59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0400" y="36332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0" y="137159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59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19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5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95600" y="40142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59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19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19" y="137159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5600" y="40142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19" h="274320">
                <a:moveTo>
                  <a:pt x="0" y="137159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19" y="137159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19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2800" y="43190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59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19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59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2800" y="43190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0" y="137159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59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19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5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1400" y="37094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59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19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59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81400" y="37094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0" y="137159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59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19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5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2200" y="279501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60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20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60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72200" y="279501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0" y="137160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60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20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9800" y="317601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60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20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60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19800" y="317601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0" y="137160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60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20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77000" y="264261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59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60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59" y="274320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60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59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77000" y="264261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0" y="137160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59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60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59" y="274320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73953" y="5762040"/>
            <a:ext cx="1513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Tahoma"/>
                <a:cs typeface="Tahoma"/>
              </a:rPr>
              <a:t>Feature</a:t>
            </a:r>
            <a:r>
              <a:rPr sz="2800" spc="-7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1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31776" y="2828666"/>
            <a:ext cx="454025" cy="151320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Tahoma"/>
                <a:cs typeface="Tahoma"/>
              </a:rPr>
              <a:t>Feature</a:t>
            </a:r>
            <a:r>
              <a:rPr sz="2800" spc="-7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2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53200" y="34046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60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59" y="274320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60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59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3200" y="34046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0" y="137160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59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60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59" y="274320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58000" y="302361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60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59" y="274320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60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59" y="0"/>
                </a:lnTo>
                <a:close/>
              </a:path>
            </a:pathLst>
          </a:custGeom>
          <a:solidFill>
            <a:srgbClr val="00E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8000" y="302361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0" y="137160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59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60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59" y="274320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11760" y="3452584"/>
            <a:ext cx="1306830" cy="1309370"/>
          </a:xfrm>
          <a:custGeom>
            <a:avLst/>
            <a:gdLst/>
            <a:ahLst/>
            <a:cxnLst/>
            <a:rect l="l" t="t" r="r" b="b"/>
            <a:pathLst>
              <a:path w="1306829" h="1309370">
                <a:moveTo>
                  <a:pt x="90062" y="324394"/>
                </a:moveTo>
                <a:lnTo>
                  <a:pt x="116336" y="283116"/>
                </a:lnTo>
                <a:lnTo>
                  <a:pt x="145133" y="244448"/>
                </a:lnTo>
                <a:lnTo>
                  <a:pt x="176279" y="208436"/>
                </a:lnTo>
                <a:lnTo>
                  <a:pt x="209602" y="175125"/>
                </a:lnTo>
                <a:lnTo>
                  <a:pt x="244929" y="144561"/>
                </a:lnTo>
                <a:lnTo>
                  <a:pt x="282087" y="116788"/>
                </a:lnTo>
                <a:lnTo>
                  <a:pt x="320902" y="91854"/>
                </a:lnTo>
                <a:lnTo>
                  <a:pt x="361203" y="69803"/>
                </a:lnTo>
                <a:lnTo>
                  <a:pt x="402816" y="50681"/>
                </a:lnTo>
                <a:lnTo>
                  <a:pt x="445568" y="34532"/>
                </a:lnTo>
                <a:lnTo>
                  <a:pt x="489286" y="21404"/>
                </a:lnTo>
                <a:lnTo>
                  <a:pt x="533798" y="11341"/>
                </a:lnTo>
                <a:lnTo>
                  <a:pt x="578931" y="4389"/>
                </a:lnTo>
                <a:lnTo>
                  <a:pt x="624511" y="593"/>
                </a:lnTo>
                <a:lnTo>
                  <a:pt x="670366" y="0"/>
                </a:lnTo>
                <a:lnTo>
                  <a:pt x="716323" y="2653"/>
                </a:lnTo>
                <a:lnTo>
                  <a:pt x="762209" y="8599"/>
                </a:lnTo>
                <a:lnTo>
                  <a:pt x="807851" y="17884"/>
                </a:lnTo>
                <a:lnTo>
                  <a:pt x="853077" y="30553"/>
                </a:lnTo>
                <a:lnTo>
                  <a:pt x="897712" y="46651"/>
                </a:lnTo>
                <a:lnTo>
                  <a:pt x="941585" y="66224"/>
                </a:lnTo>
                <a:lnTo>
                  <a:pt x="984523" y="89317"/>
                </a:lnTo>
                <a:lnTo>
                  <a:pt x="1025660" y="115495"/>
                </a:lnTo>
                <a:lnTo>
                  <a:pt x="1064183" y="144209"/>
                </a:lnTo>
                <a:lnTo>
                  <a:pt x="1100047" y="175286"/>
                </a:lnTo>
                <a:lnTo>
                  <a:pt x="1133207" y="208553"/>
                </a:lnTo>
                <a:lnTo>
                  <a:pt x="1163618" y="243838"/>
                </a:lnTo>
                <a:lnTo>
                  <a:pt x="1191236" y="280966"/>
                </a:lnTo>
                <a:lnTo>
                  <a:pt x="1216015" y="319765"/>
                </a:lnTo>
                <a:lnTo>
                  <a:pt x="1237910" y="360062"/>
                </a:lnTo>
                <a:lnTo>
                  <a:pt x="1256877" y="401684"/>
                </a:lnTo>
                <a:lnTo>
                  <a:pt x="1272871" y="444457"/>
                </a:lnTo>
                <a:lnTo>
                  <a:pt x="1285846" y="488209"/>
                </a:lnTo>
                <a:lnTo>
                  <a:pt x="1295759" y="532765"/>
                </a:lnTo>
                <a:lnTo>
                  <a:pt x="1302564" y="577954"/>
                </a:lnTo>
                <a:lnTo>
                  <a:pt x="1306216" y="623602"/>
                </a:lnTo>
                <a:lnTo>
                  <a:pt x="1306671" y="669536"/>
                </a:lnTo>
                <a:lnTo>
                  <a:pt x="1303883" y="715583"/>
                </a:lnTo>
                <a:lnTo>
                  <a:pt x="1297808" y="761570"/>
                </a:lnTo>
                <a:lnTo>
                  <a:pt x="1288400" y="807323"/>
                </a:lnTo>
                <a:lnTo>
                  <a:pt x="1275616" y="852670"/>
                </a:lnTo>
                <a:lnTo>
                  <a:pt x="1259410" y="897437"/>
                </a:lnTo>
                <a:lnTo>
                  <a:pt x="1239737" y="941452"/>
                </a:lnTo>
                <a:lnTo>
                  <a:pt x="1216552" y="984540"/>
                </a:lnTo>
                <a:lnTo>
                  <a:pt x="1190277" y="1025819"/>
                </a:lnTo>
                <a:lnTo>
                  <a:pt x="1161481" y="1064487"/>
                </a:lnTo>
                <a:lnTo>
                  <a:pt x="1130334" y="1100499"/>
                </a:lnTo>
                <a:lnTo>
                  <a:pt x="1097011" y="1133810"/>
                </a:lnTo>
                <a:lnTo>
                  <a:pt x="1061685" y="1164374"/>
                </a:lnTo>
                <a:lnTo>
                  <a:pt x="1024527" y="1192147"/>
                </a:lnTo>
                <a:lnTo>
                  <a:pt x="985711" y="1217081"/>
                </a:lnTo>
                <a:lnTo>
                  <a:pt x="945411" y="1239132"/>
                </a:lnTo>
                <a:lnTo>
                  <a:pt x="903798" y="1258254"/>
                </a:lnTo>
                <a:lnTo>
                  <a:pt x="861046" y="1274402"/>
                </a:lnTo>
                <a:lnTo>
                  <a:pt x="817327" y="1287531"/>
                </a:lnTo>
                <a:lnTo>
                  <a:pt x="772815" y="1297594"/>
                </a:lnTo>
                <a:lnTo>
                  <a:pt x="727683" y="1304546"/>
                </a:lnTo>
                <a:lnTo>
                  <a:pt x="682103" y="1308342"/>
                </a:lnTo>
                <a:lnTo>
                  <a:pt x="636247" y="1308935"/>
                </a:lnTo>
                <a:lnTo>
                  <a:pt x="590291" y="1306282"/>
                </a:lnTo>
                <a:lnTo>
                  <a:pt x="544405" y="1300336"/>
                </a:lnTo>
                <a:lnTo>
                  <a:pt x="498762" y="1291051"/>
                </a:lnTo>
                <a:lnTo>
                  <a:pt x="453537" y="1278382"/>
                </a:lnTo>
                <a:lnTo>
                  <a:pt x="408902" y="1262284"/>
                </a:lnTo>
                <a:lnTo>
                  <a:pt x="365028" y="1242711"/>
                </a:lnTo>
                <a:lnTo>
                  <a:pt x="322091" y="1219617"/>
                </a:lnTo>
                <a:lnTo>
                  <a:pt x="280954" y="1193440"/>
                </a:lnTo>
                <a:lnTo>
                  <a:pt x="242433" y="1164726"/>
                </a:lnTo>
                <a:lnTo>
                  <a:pt x="206572" y="1133649"/>
                </a:lnTo>
                <a:lnTo>
                  <a:pt x="173417" y="1100382"/>
                </a:lnTo>
                <a:lnTo>
                  <a:pt x="143010" y="1065097"/>
                </a:lnTo>
                <a:lnTo>
                  <a:pt x="115398" y="1027969"/>
                </a:lnTo>
                <a:lnTo>
                  <a:pt x="90625" y="989169"/>
                </a:lnTo>
                <a:lnTo>
                  <a:pt x="68736" y="948873"/>
                </a:lnTo>
                <a:lnTo>
                  <a:pt x="49775" y="907251"/>
                </a:lnTo>
                <a:lnTo>
                  <a:pt x="33786" y="864478"/>
                </a:lnTo>
                <a:lnTo>
                  <a:pt x="20815" y="820726"/>
                </a:lnTo>
                <a:lnTo>
                  <a:pt x="10906" y="776170"/>
                </a:lnTo>
                <a:lnTo>
                  <a:pt x="4104" y="730981"/>
                </a:lnTo>
                <a:lnTo>
                  <a:pt x="454" y="685332"/>
                </a:lnTo>
                <a:lnTo>
                  <a:pt x="0" y="639398"/>
                </a:lnTo>
                <a:lnTo>
                  <a:pt x="2786" y="593352"/>
                </a:lnTo>
                <a:lnTo>
                  <a:pt x="8858" y="547365"/>
                </a:lnTo>
                <a:lnTo>
                  <a:pt x="18260" y="501612"/>
                </a:lnTo>
                <a:lnTo>
                  <a:pt x="31037" y="456265"/>
                </a:lnTo>
                <a:lnTo>
                  <a:pt x="47233" y="411498"/>
                </a:lnTo>
                <a:lnTo>
                  <a:pt x="66893" y="367483"/>
                </a:lnTo>
                <a:lnTo>
                  <a:pt x="90062" y="324394"/>
                </a:lnTo>
                <a:close/>
              </a:path>
            </a:pathLst>
          </a:custGeom>
          <a:ln w="38100">
            <a:solidFill>
              <a:srgbClr val="FF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19771" y="2488782"/>
            <a:ext cx="1306830" cy="1309370"/>
          </a:xfrm>
          <a:custGeom>
            <a:avLst/>
            <a:gdLst/>
            <a:ahLst/>
            <a:cxnLst/>
            <a:rect l="l" t="t" r="r" b="b"/>
            <a:pathLst>
              <a:path w="1306829" h="1309370">
                <a:moveTo>
                  <a:pt x="90122" y="324394"/>
                </a:moveTo>
                <a:lnTo>
                  <a:pt x="116381" y="283116"/>
                </a:lnTo>
                <a:lnTo>
                  <a:pt x="145165" y="244448"/>
                </a:lnTo>
                <a:lnTo>
                  <a:pt x="176301" y="208436"/>
                </a:lnTo>
                <a:lnTo>
                  <a:pt x="209616" y="175125"/>
                </a:lnTo>
                <a:lnTo>
                  <a:pt x="244938" y="144561"/>
                </a:lnTo>
                <a:lnTo>
                  <a:pt x="282092" y="116788"/>
                </a:lnTo>
                <a:lnTo>
                  <a:pt x="320906" y="91854"/>
                </a:lnTo>
                <a:lnTo>
                  <a:pt x="361207" y="69803"/>
                </a:lnTo>
                <a:lnTo>
                  <a:pt x="402822" y="50681"/>
                </a:lnTo>
                <a:lnTo>
                  <a:pt x="445577" y="34532"/>
                </a:lnTo>
                <a:lnTo>
                  <a:pt x="489299" y="21404"/>
                </a:lnTo>
                <a:lnTo>
                  <a:pt x="533816" y="11341"/>
                </a:lnTo>
                <a:lnTo>
                  <a:pt x="578954" y="4389"/>
                </a:lnTo>
                <a:lnTo>
                  <a:pt x="624540" y="593"/>
                </a:lnTo>
                <a:lnTo>
                  <a:pt x="670400" y="0"/>
                </a:lnTo>
                <a:lnTo>
                  <a:pt x="716363" y="2653"/>
                </a:lnTo>
                <a:lnTo>
                  <a:pt x="762254" y="8599"/>
                </a:lnTo>
                <a:lnTo>
                  <a:pt x="807901" y="17884"/>
                </a:lnTo>
                <a:lnTo>
                  <a:pt x="853131" y="30553"/>
                </a:lnTo>
                <a:lnTo>
                  <a:pt x="897770" y="46651"/>
                </a:lnTo>
                <a:lnTo>
                  <a:pt x="941645" y="66224"/>
                </a:lnTo>
                <a:lnTo>
                  <a:pt x="984583" y="89317"/>
                </a:lnTo>
                <a:lnTo>
                  <a:pt x="1025704" y="115496"/>
                </a:lnTo>
                <a:lnTo>
                  <a:pt x="1064212" y="144212"/>
                </a:lnTo>
                <a:lnTo>
                  <a:pt x="1100063" y="175292"/>
                </a:lnTo>
                <a:lnTo>
                  <a:pt x="1133211" y="208564"/>
                </a:lnTo>
                <a:lnTo>
                  <a:pt x="1163612" y="243854"/>
                </a:lnTo>
                <a:lnTo>
                  <a:pt x="1191221" y="280989"/>
                </a:lnTo>
                <a:lnTo>
                  <a:pt x="1215992" y="319796"/>
                </a:lnTo>
                <a:lnTo>
                  <a:pt x="1237882" y="360101"/>
                </a:lnTo>
                <a:lnTo>
                  <a:pt x="1256845" y="401730"/>
                </a:lnTo>
                <a:lnTo>
                  <a:pt x="1272837" y="444512"/>
                </a:lnTo>
                <a:lnTo>
                  <a:pt x="1285811" y="488272"/>
                </a:lnTo>
                <a:lnTo>
                  <a:pt x="1295725" y="532838"/>
                </a:lnTo>
                <a:lnTo>
                  <a:pt x="1302532" y="578035"/>
                </a:lnTo>
                <a:lnTo>
                  <a:pt x="1306188" y="623691"/>
                </a:lnTo>
                <a:lnTo>
                  <a:pt x="1306648" y="669633"/>
                </a:lnTo>
                <a:lnTo>
                  <a:pt x="1303868" y="715687"/>
                </a:lnTo>
                <a:lnTo>
                  <a:pt x="1297801" y="761680"/>
                </a:lnTo>
                <a:lnTo>
                  <a:pt x="1288404" y="807439"/>
                </a:lnTo>
                <a:lnTo>
                  <a:pt x="1275631" y="852791"/>
                </a:lnTo>
                <a:lnTo>
                  <a:pt x="1259439" y="897561"/>
                </a:lnTo>
                <a:lnTo>
                  <a:pt x="1239780" y="941578"/>
                </a:lnTo>
                <a:lnTo>
                  <a:pt x="1216612" y="984667"/>
                </a:lnTo>
                <a:lnTo>
                  <a:pt x="1190338" y="1025929"/>
                </a:lnTo>
                <a:lnTo>
                  <a:pt x="1161541" y="1064582"/>
                </a:lnTo>
                <a:lnTo>
                  <a:pt x="1130394" y="1100581"/>
                </a:lnTo>
                <a:lnTo>
                  <a:pt x="1097071" y="1133880"/>
                </a:lnTo>
                <a:lnTo>
                  <a:pt x="1061744" y="1164434"/>
                </a:lnTo>
                <a:lnTo>
                  <a:pt x="1024585" y="1192198"/>
                </a:lnTo>
                <a:lnTo>
                  <a:pt x="985768" y="1217125"/>
                </a:lnTo>
                <a:lnTo>
                  <a:pt x="945465" y="1239171"/>
                </a:lnTo>
                <a:lnTo>
                  <a:pt x="903850" y="1258289"/>
                </a:lnTo>
                <a:lnTo>
                  <a:pt x="861094" y="1274435"/>
                </a:lnTo>
                <a:lnTo>
                  <a:pt x="817372" y="1287562"/>
                </a:lnTo>
                <a:lnTo>
                  <a:pt x="772855" y="1297626"/>
                </a:lnTo>
                <a:lnTo>
                  <a:pt x="727717" y="1304581"/>
                </a:lnTo>
                <a:lnTo>
                  <a:pt x="682130" y="1308380"/>
                </a:lnTo>
                <a:lnTo>
                  <a:pt x="636268" y="1308980"/>
                </a:lnTo>
                <a:lnTo>
                  <a:pt x="590302" y="1306333"/>
                </a:lnTo>
                <a:lnTo>
                  <a:pt x="544406" y="1300396"/>
                </a:lnTo>
                <a:lnTo>
                  <a:pt x="498753" y="1291121"/>
                </a:lnTo>
                <a:lnTo>
                  <a:pt x="453516" y="1278464"/>
                </a:lnTo>
                <a:lnTo>
                  <a:pt x="408867" y="1262380"/>
                </a:lnTo>
                <a:lnTo>
                  <a:pt x="364978" y="1242821"/>
                </a:lnTo>
                <a:lnTo>
                  <a:pt x="322024" y="1219744"/>
                </a:lnTo>
                <a:lnTo>
                  <a:pt x="280903" y="1193550"/>
                </a:lnTo>
                <a:lnTo>
                  <a:pt x="242395" y="1164821"/>
                </a:lnTo>
                <a:lnTo>
                  <a:pt x="206545" y="1133731"/>
                </a:lnTo>
                <a:lnTo>
                  <a:pt x="173397" y="1100451"/>
                </a:lnTo>
                <a:lnTo>
                  <a:pt x="142997" y="1065156"/>
                </a:lnTo>
                <a:lnTo>
                  <a:pt x="115389" y="1028018"/>
                </a:lnTo>
                <a:lnTo>
                  <a:pt x="90619" y="989210"/>
                </a:lnTo>
                <a:lnTo>
                  <a:pt x="68732" y="948905"/>
                </a:lnTo>
                <a:lnTo>
                  <a:pt x="49771" y="907277"/>
                </a:lnTo>
                <a:lnTo>
                  <a:pt x="33783" y="864498"/>
                </a:lnTo>
                <a:lnTo>
                  <a:pt x="20812" y="820742"/>
                </a:lnTo>
                <a:lnTo>
                  <a:pt x="10903" y="776181"/>
                </a:lnTo>
                <a:lnTo>
                  <a:pt x="4102" y="730989"/>
                </a:lnTo>
                <a:lnTo>
                  <a:pt x="452" y="685339"/>
                </a:lnTo>
                <a:lnTo>
                  <a:pt x="0" y="639403"/>
                </a:lnTo>
                <a:lnTo>
                  <a:pt x="2789" y="593354"/>
                </a:lnTo>
                <a:lnTo>
                  <a:pt x="8865" y="547366"/>
                </a:lnTo>
                <a:lnTo>
                  <a:pt x="18273" y="501612"/>
                </a:lnTo>
                <a:lnTo>
                  <a:pt x="31058" y="456265"/>
                </a:lnTo>
                <a:lnTo>
                  <a:pt x="47264" y="411498"/>
                </a:lnTo>
                <a:lnTo>
                  <a:pt x="66938" y="367483"/>
                </a:lnTo>
                <a:lnTo>
                  <a:pt x="90122" y="324394"/>
                </a:lnTo>
                <a:close/>
              </a:path>
            </a:pathLst>
          </a:custGeom>
          <a:ln w="38100">
            <a:solidFill>
              <a:srgbClr val="FF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68"/>
    </mc:Choice>
    <mc:Fallback>
      <p:transition spd="slow" advTm="43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1403603"/>
            <a:ext cx="8226552" cy="3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044" y="685546"/>
            <a:ext cx="5377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 Gene</a:t>
            </a:r>
            <a:r>
              <a:rPr spc="-45" dirty="0"/>
              <a:t> </a:t>
            </a:r>
            <a:r>
              <a:rPr spc="-5" dirty="0"/>
              <a:t>Expression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36394" y="1707845"/>
            <a:ext cx="6423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33399"/>
                </a:solidFill>
                <a:latin typeface="Tahoma"/>
                <a:cs typeface="Tahoma"/>
              </a:rPr>
              <a:t>(</a:t>
            </a:r>
            <a:r>
              <a:rPr sz="2400" spc="-5" dirty="0">
                <a:solidFill>
                  <a:srgbClr val="05AF12"/>
                </a:solidFill>
                <a:latin typeface="Tahoma"/>
                <a:cs typeface="Tahoma"/>
              </a:rPr>
              <a:t>Green </a:t>
            </a:r>
            <a:r>
              <a:rPr sz="2400" dirty="0">
                <a:solidFill>
                  <a:srgbClr val="333399"/>
                </a:solidFill>
                <a:latin typeface="Tahoma"/>
                <a:cs typeface="Tahoma"/>
              </a:rPr>
              <a:t>= </a:t>
            </a:r>
            <a:r>
              <a:rPr sz="2400" spc="-5" dirty="0">
                <a:solidFill>
                  <a:srgbClr val="05AF12"/>
                </a:solidFill>
                <a:latin typeface="Tahoma"/>
                <a:cs typeface="Tahoma"/>
              </a:rPr>
              <a:t>up</a:t>
            </a:r>
            <a:r>
              <a:rPr sz="2400" spc="-5" dirty="0">
                <a:solidFill>
                  <a:srgbClr val="333399"/>
                </a:solidFill>
                <a:latin typeface="Tahoma"/>
                <a:cs typeface="Tahoma"/>
              </a:rPr>
              <a:t>-regulated, </a:t>
            </a:r>
            <a:r>
              <a:rPr sz="2400" spc="-5" dirty="0">
                <a:solidFill>
                  <a:srgbClr val="D50A05"/>
                </a:solidFill>
                <a:latin typeface="Tahoma"/>
                <a:cs typeface="Tahoma"/>
              </a:rPr>
              <a:t>Red </a:t>
            </a:r>
            <a:r>
              <a:rPr sz="2400" dirty="0">
                <a:solidFill>
                  <a:srgbClr val="333399"/>
                </a:solidFill>
                <a:latin typeface="Tahoma"/>
                <a:cs typeface="Tahoma"/>
              </a:rPr>
              <a:t>=</a:t>
            </a:r>
            <a:r>
              <a:rPr sz="2400" spc="-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D50A05"/>
                </a:solidFill>
                <a:latin typeface="Tahoma"/>
                <a:cs typeface="Tahoma"/>
              </a:rPr>
              <a:t>down</a:t>
            </a:r>
            <a:r>
              <a:rPr sz="2400" spc="-5" dirty="0">
                <a:solidFill>
                  <a:srgbClr val="333399"/>
                </a:solidFill>
                <a:latin typeface="Tahoma"/>
                <a:cs typeface="Tahoma"/>
              </a:rPr>
              <a:t>-regulated)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81200" y="2186939"/>
            <a:ext cx="6858000" cy="3951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761" y="2187701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761" y="3025901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4761" y="2187701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83820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4761" y="3102101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761" y="394030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9961" y="348310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3048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9961" y="2644901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83820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9961" y="264490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4761" y="3102101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4761" y="615010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4761" y="538810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4761" y="5388102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4761" y="508330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24761" y="5083302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4761" y="531190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9961" y="515950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3048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19961" y="5159502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19961" y="576910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24761" y="401650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24761" y="4016502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24761" y="447370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4761" y="454990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4761" y="5007102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4761" y="4549902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45720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5161" y="4778502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6096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5161" y="477850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5161" y="546430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3048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5161" y="4245102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6096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5161" y="3025901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121920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5161" y="302590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0362" y="363550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3048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0362" y="5159502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3048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0362" y="3635502"/>
            <a:ext cx="0" cy="1524000"/>
          </a:xfrm>
          <a:custGeom>
            <a:avLst/>
            <a:gdLst/>
            <a:ahLst/>
            <a:cxnLst/>
            <a:rect l="l" t="t" r="r" b="b"/>
            <a:pathLst>
              <a:path h="1524000">
                <a:moveTo>
                  <a:pt x="0" y="1524000"/>
                </a:moveTo>
                <a:lnTo>
                  <a:pt x="0" y="0"/>
                </a:lnTo>
              </a:path>
            </a:pathLst>
          </a:custGeom>
          <a:ln w="19812">
            <a:solidFill>
              <a:srgbClr val="0909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67872" y="3759129"/>
            <a:ext cx="454025" cy="994410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ahoma"/>
                <a:cs typeface="Tahoma"/>
              </a:rPr>
              <a:t>G</a:t>
            </a:r>
            <a:r>
              <a:rPr sz="2800" spc="5" dirty="0">
                <a:latin typeface="Tahoma"/>
                <a:cs typeface="Tahoma"/>
              </a:rPr>
              <a:t>e</a:t>
            </a:r>
            <a:r>
              <a:rPr sz="2800" dirty="0">
                <a:latin typeface="Tahoma"/>
                <a:cs typeface="Tahoma"/>
              </a:rPr>
              <a:t>nes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3949700" y="6265570"/>
            <a:ext cx="3647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ahoma"/>
                <a:cs typeface="Tahoma"/>
              </a:rPr>
              <a:t>Experiments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(Samples)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2" name="Audio 4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18"/>
    </mc:Choice>
    <mc:Fallback>
      <p:transition spd="slow" advTm="135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1495</Words>
  <Application>Microsoft Office PowerPoint</Application>
  <PresentationFormat>On-screen Show (4:3)</PresentationFormat>
  <Paragraphs>291</Paragraphs>
  <Slides>43</Slides>
  <Notes>0</Notes>
  <HiddenSlides>0</HiddenSlides>
  <MMClips>43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Cambria Math</vt:lpstr>
      <vt:lpstr>Symbol</vt:lpstr>
      <vt:lpstr>Tahoma</vt:lpstr>
      <vt:lpstr>Times New Roman</vt:lpstr>
      <vt:lpstr>Wingdings</vt:lpstr>
      <vt:lpstr>Office Theme</vt:lpstr>
      <vt:lpstr>Clustering</vt:lpstr>
      <vt:lpstr>Outline</vt:lpstr>
      <vt:lpstr>Unsupervised Learning</vt:lpstr>
      <vt:lpstr>Uses of Unsupervised Learning</vt:lpstr>
      <vt:lpstr>Unsupervised Learning: Clustering</vt:lpstr>
      <vt:lpstr>What is Clustering</vt:lpstr>
      <vt:lpstr>How is Clustering Used</vt:lpstr>
      <vt:lpstr>Example: Two Clusters</vt:lpstr>
      <vt:lpstr>Example: Gene Expression</vt:lpstr>
      <vt:lpstr>Clustering Applications</vt:lpstr>
      <vt:lpstr>What Is a Good Clustering?</vt:lpstr>
      <vt:lpstr>Requirements for Clustering in</vt:lpstr>
      <vt:lpstr>The Clustering Problem</vt:lpstr>
      <vt:lpstr>Basic Concept: Distances/Similarities</vt:lpstr>
      <vt:lpstr>Distances Between Instances</vt:lpstr>
      <vt:lpstr>Basic Concept: Clusters Structure</vt:lpstr>
      <vt:lpstr>Basic Concept: Cluster Assignment</vt:lpstr>
      <vt:lpstr>Major Clustering Approaches</vt:lpstr>
      <vt:lpstr>Outline</vt:lpstr>
      <vt:lpstr>Hierarchical Clustering</vt:lpstr>
      <vt:lpstr>Hierarchical Clustering: Dendogram</vt:lpstr>
      <vt:lpstr>Bottom-Up Hierarchical Clustering</vt:lpstr>
      <vt:lpstr>Bottom-Up Example</vt:lpstr>
      <vt:lpstr>Distance Between Two Clusters</vt:lpstr>
      <vt:lpstr>Single Link</vt:lpstr>
      <vt:lpstr>Complete Link</vt:lpstr>
      <vt:lpstr>Average Link</vt:lpstr>
      <vt:lpstr>Efficient Distance Updates</vt:lpstr>
      <vt:lpstr>Single Link</vt:lpstr>
      <vt:lpstr>Single Link</vt:lpstr>
      <vt:lpstr>Single Link</vt:lpstr>
      <vt:lpstr>Single Link</vt:lpstr>
      <vt:lpstr>Complete Link</vt:lpstr>
      <vt:lpstr>Divisive or Top-Down Clustering</vt:lpstr>
      <vt:lpstr>Top-Down Example</vt:lpstr>
      <vt:lpstr>Outline</vt:lpstr>
      <vt:lpstr>Partitioning Algorithms</vt:lpstr>
      <vt:lpstr>Partitional Clusterings</vt:lpstr>
      <vt:lpstr>Partitional Clustering from a  Hierarchical Clustering</vt:lpstr>
      <vt:lpstr>k-Means Clustering</vt:lpstr>
      <vt:lpstr>k-Means with k=2</vt:lpstr>
      <vt:lpstr>K-Means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Aimée Backiel</dc:creator>
  <cp:lastModifiedBy>Aimée Backiel</cp:lastModifiedBy>
  <cp:revision>2</cp:revision>
  <dcterms:created xsi:type="dcterms:W3CDTF">2020-03-30T06:08:48Z</dcterms:created>
  <dcterms:modified xsi:type="dcterms:W3CDTF">2020-03-30T07:08:04Z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2020-03-30T00:00:00Z</vt:filetime>
  </property>
</Properties>
</file>